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56"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70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F0571-52E0-44A5-8B4F-D6B63EE56341}" type="datetimeFigureOut">
              <a:rPr lang="nl-NL" smtClean="0"/>
              <a:t>23-5-2010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F1800-DAB7-43AC-B330-20A05DC2926E}" type="slidenum">
              <a:rPr lang="nl-NL" smtClean="0"/>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614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55D49B14-80D4-4D59-9164-5FD9AFDAEA7B}" type="slidenum">
              <a:rPr lang="nl-NL" smtClean="0"/>
              <a:pPr>
                <a:defRPr/>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06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C43C41E5-002F-41AF-BB4B-4CDF56B48778}" type="slidenum">
              <a:rPr lang="nl-NL" smtClean="0"/>
              <a:pPr>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16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F3633686-85FB-450D-B70D-32B0AE2C4A35}" type="slidenum">
              <a:rPr lang="nl-NL" smtClean="0"/>
              <a:pPr>
                <a:defRPr/>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270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C962157D-A676-424E-BE30-FBD1F131A91F}" type="slidenum">
              <a:rPr lang="nl-NL" smtClean="0"/>
              <a:pPr>
                <a:defRPr/>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37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417B7742-6746-46CE-B68D-4BFFDD78019E}" type="slidenum">
              <a:rPr lang="nl-NL" smtClean="0"/>
              <a:pPr>
                <a:defRPr/>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475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F66203D9-CEB2-470A-BD42-FE7BDA4DC3BD}" type="slidenum">
              <a:rPr lang="nl-NL" smtClean="0"/>
              <a:pPr>
                <a:defRPr/>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68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A5CCAC71-60C5-47EF-9D47-647013EEDFB5}" type="slidenum">
              <a:rPr lang="nl-NL" smtClean="0"/>
              <a:pPr>
                <a:defRPr/>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57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69EC7249-2E5C-4634-A4AF-2473917626BE}" type="slidenum">
              <a:rPr lang="nl-NL" smtClean="0"/>
              <a:pPr>
                <a:defRPr/>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78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CDE2CDDB-967B-4CFA-9C9C-F40DBA0078FA}" type="slidenum">
              <a:rPr lang="nl-NL" smtClean="0"/>
              <a:pPr>
                <a:defRPr/>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798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09756851-F5A5-4A6C-8C75-C4231F299DCD}" type="slidenum">
              <a:rPr lang="nl-NL" smtClean="0"/>
              <a:pPr>
                <a:defRPr/>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8089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80C8A2C5-24CE-4602-955D-98DB40FEFD85}" type="slidenum">
              <a:rPr lang="nl-NL" smtClean="0"/>
              <a:pPr>
                <a:defRPr/>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24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D010428D-2C1E-4F4A-80C5-B63210BEC3A1}" type="slidenum">
              <a:rPr lang="nl-NL" smtClean="0"/>
              <a:pPr>
                <a:defRPr/>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819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292768FE-B185-4649-AF06-B864DFDECEE1}" type="slidenum">
              <a:rPr lang="nl-NL" smtClean="0"/>
              <a:pPr>
                <a:defRPr/>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829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2187D26F-CBF2-42D4-9849-5299D0C4AB53}" type="slidenum">
              <a:rPr lang="nl-NL" smtClean="0"/>
              <a:pPr>
                <a:defRPr/>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839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D467AB79-4FF5-4AD8-81FC-E94AEB0F840D}" type="slidenum">
              <a:rPr lang="nl-NL" smtClean="0"/>
              <a:pPr>
                <a:defRPr/>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849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CE3AD24B-6202-497D-BD1B-DCF084321D44}" type="slidenum">
              <a:rPr lang="nl-NL" smtClean="0"/>
              <a:pPr>
                <a:defRPr/>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870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DA848138-4230-49D2-93D9-6477D69BD764}" type="slidenum">
              <a:rPr lang="nl-NL" smtClean="0"/>
              <a:pPr>
                <a:defRPr/>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880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17AEB524-7C03-4441-91EE-EB717FD8744B}" type="slidenum">
              <a:rPr lang="nl-NL" smtClean="0"/>
              <a:pPr>
                <a:defRPr/>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890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380E7DE6-6C88-43DC-8299-DC0357FB6474}" type="slidenum">
              <a:rPr lang="nl-NL" smtClean="0"/>
              <a:pPr>
                <a:defRPr/>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bwMode="auto">
          <a:xfrm>
            <a:off x="875837" y="685838"/>
            <a:ext cx="5107960" cy="3429182"/>
          </a:xfrm>
          <a:noFill/>
          <a:ln>
            <a:solidFill>
              <a:srgbClr val="000000"/>
            </a:solidFill>
            <a:miter lim="800000"/>
            <a:headEnd/>
            <a:tailEnd/>
          </a:ln>
        </p:spPr>
      </p:sp>
      <p:sp>
        <p:nvSpPr>
          <p:cNvPr id="9011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9790C9C3-4090-4FDB-8399-0021C9F6AD40}" type="slidenum">
              <a:rPr lang="nl-NL" smtClean="0"/>
              <a:pPr>
                <a:defRPr/>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46F1800-DAB7-43AC-B330-20A05DC2926E}" type="slidenum">
              <a:rPr lang="nl-NL" smtClean="0"/>
              <a:t>28</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34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AFC07E40-26A3-408B-8714-8651F5F9C53F}" type="slidenum">
              <a:rPr lang="nl-NL" smtClean="0"/>
              <a:pPr>
                <a:defRPr/>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451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15EF9816-61F6-495B-82EF-0C51F389A279}"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553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790795AE-EB9D-49EE-AF90-93912BAD6DAE}" type="slidenum">
              <a:rPr lang="nl-NL" smtClean="0"/>
              <a:pPr>
                <a:defRPr/>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656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7FE628AF-F278-4664-859B-E9819E56394B}"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75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8455D19B-1927-4ADF-9147-EA45C7323F4C}" type="slidenum">
              <a:rPr lang="nl-NL" smtClean="0"/>
              <a:pPr>
                <a:defRPr/>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861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0CE5CED8-6E33-4557-956E-0889CFFBFF95}" type="slidenum">
              <a:rPr lang="nl-NL" smtClean="0"/>
              <a:pPr>
                <a:defRPr/>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696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smtClean="0"/>
          </a:p>
        </p:txBody>
      </p:sp>
      <p:sp>
        <p:nvSpPr>
          <p:cNvPr id="4" name="Tijdelijke aanduiding voor dianummer 3"/>
          <p:cNvSpPr>
            <a:spLocks noGrp="1"/>
          </p:cNvSpPr>
          <p:nvPr>
            <p:ph type="sldNum" sz="quarter" idx="5"/>
          </p:nvPr>
        </p:nvSpPr>
        <p:spPr/>
        <p:txBody>
          <a:bodyPr/>
          <a:lstStyle/>
          <a:p>
            <a:pPr>
              <a:defRPr/>
            </a:pPr>
            <a:fld id="{A1F823C0-A5B9-45E4-A1A6-315B03F86E4E}" type="slidenum">
              <a:rPr lang="nl-NL" smtClean="0"/>
              <a:pPr>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55238F8-1AB3-4A75-816F-0C27F1F79B1A}" type="datetimeFigureOut">
              <a:rPr lang="nl-NL" smtClean="0"/>
              <a:t>23-5-2010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55238F8-1AB3-4A75-816F-0C27F1F79B1A}" type="datetimeFigureOut">
              <a:rPr lang="nl-NL" smtClean="0"/>
              <a:t>23-5-2010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55238F8-1AB3-4A75-816F-0C27F1F79B1A}" type="datetimeFigureOut">
              <a:rPr lang="nl-NL" smtClean="0"/>
              <a:t>23-5-2010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55238F8-1AB3-4A75-816F-0C27F1F79B1A}" type="datetimeFigureOut">
              <a:rPr lang="nl-NL" smtClean="0"/>
              <a:t>23-5-2010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55238F8-1AB3-4A75-816F-0C27F1F79B1A}" type="datetimeFigureOut">
              <a:rPr lang="nl-NL" smtClean="0"/>
              <a:t>23-5-2010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55238F8-1AB3-4A75-816F-0C27F1F79B1A}" type="datetimeFigureOut">
              <a:rPr lang="nl-NL" smtClean="0"/>
              <a:t>23-5-2010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55238F8-1AB3-4A75-816F-0C27F1F79B1A}" type="datetimeFigureOut">
              <a:rPr lang="nl-NL" smtClean="0"/>
              <a:t>23-5-2010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55238F8-1AB3-4A75-816F-0C27F1F79B1A}" type="datetimeFigureOut">
              <a:rPr lang="nl-NL" smtClean="0"/>
              <a:t>23-5-2010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55238F8-1AB3-4A75-816F-0C27F1F79B1A}" type="datetimeFigureOut">
              <a:rPr lang="nl-NL" smtClean="0"/>
              <a:t>23-5-2010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55238F8-1AB3-4A75-816F-0C27F1F79B1A}" type="datetimeFigureOut">
              <a:rPr lang="nl-NL" smtClean="0"/>
              <a:t>23-5-2010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55238F8-1AB3-4A75-816F-0C27F1F79B1A}" type="datetimeFigureOut">
              <a:rPr lang="nl-NL" smtClean="0"/>
              <a:t>23-5-2010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4AC45E-39CB-443D-9F26-699D3DF736E8}"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238F8-1AB3-4A75-816F-0C27F1F79B1A}" type="datetimeFigureOut">
              <a:rPr lang="nl-NL" smtClean="0"/>
              <a:t>23-5-2010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AC45E-39CB-443D-9F26-699D3DF736E8}"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reekbeurt.freddoweb.nl/paarden/paarden2_bestanden/image015.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T-Dier-02-07-07%20Verzorging%20interieur%20paard%20(D)%20-.mh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T-Dier-01-07%20Rassenkennis%20paard%20(D)%20-.mh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ivelink.groenkennisnet.nl/livelink/llisapi.dll?func=factsheet.open&amp;objid=9368769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eologievannederland.nl/fossielen/zoogdieren/wild-paard#head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p:cNvSpPr>
          <p:nvPr>
            <p:ph type="title"/>
          </p:nvPr>
        </p:nvSpPr>
        <p:spPr/>
        <p:txBody>
          <a:bodyPr/>
          <a:lstStyle/>
          <a:p>
            <a:pPr eaLnBrk="1" hangingPunct="1"/>
            <a:r>
              <a:rPr lang="nl-NL" smtClean="0"/>
              <a:t>De bouw van het paard</a:t>
            </a:r>
          </a:p>
        </p:txBody>
      </p:sp>
      <p:pic>
        <p:nvPicPr>
          <p:cNvPr id="18435" name="Afbeelding 2" descr="skelet paard en mens"/>
          <p:cNvPicPr>
            <a:picLocks noChangeAspect="1" noChangeArrowheads="1"/>
          </p:cNvPicPr>
          <p:nvPr>
            <p:ph idx="1"/>
          </p:nvPr>
        </p:nvPicPr>
        <p:blipFill>
          <a:blip r:embed="rId3" cstate="print"/>
          <a:srcRect/>
          <a:stretch>
            <a:fillRect/>
          </a:stretch>
        </p:blipFill>
        <p:spPr>
          <a:xfrm>
            <a:off x="1403350" y="1855788"/>
            <a:ext cx="6192838" cy="4443412"/>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23850" y="981075"/>
            <a:ext cx="8229600" cy="4525963"/>
          </a:xfrm>
        </p:spPr>
        <p:txBody>
          <a:bodyPr/>
          <a:lstStyle/>
          <a:p>
            <a:pPr eaLnBrk="1" hangingPunct="1">
              <a:lnSpc>
                <a:spcPct val="90000"/>
              </a:lnSpc>
              <a:buFontTx/>
              <a:buNone/>
            </a:pPr>
            <a:r>
              <a:rPr lang="nl-NL" b="1" smtClean="0"/>
              <a:t>Gehoor.</a:t>
            </a:r>
          </a:p>
          <a:p>
            <a:pPr eaLnBrk="1" hangingPunct="1">
              <a:lnSpc>
                <a:spcPct val="90000"/>
              </a:lnSpc>
              <a:buFontTx/>
              <a:buNone/>
            </a:pPr>
            <a:endParaRPr lang="nl-NL" smtClean="0"/>
          </a:p>
          <a:p>
            <a:pPr eaLnBrk="1" hangingPunct="1">
              <a:lnSpc>
                <a:spcPct val="90000"/>
              </a:lnSpc>
              <a:buFontTx/>
              <a:buNone/>
            </a:pPr>
            <a:r>
              <a:rPr lang="nl-NL" smtClean="0"/>
              <a:t>Oren kunnen onafhankelijk van elkaar alle </a:t>
            </a:r>
          </a:p>
          <a:p>
            <a:pPr eaLnBrk="1" hangingPunct="1">
              <a:lnSpc>
                <a:spcPct val="90000"/>
              </a:lnSpc>
              <a:buFontTx/>
              <a:buNone/>
            </a:pPr>
            <a:r>
              <a:rPr lang="nl-NL" smtClean="0"/>
              <a:t>kanten op draaien. Op deze manier kunnen </a:t>
            </a:r>
          </a:p>
          <a:p>
            <a:pPr eaLnBrk="1" hangingPunct="1">
              <a:lnSpc>
                <a:spcPct val="90000"/>
              </a:lnSpc>
              <a:buFontTx/>
              <a:buNone/>
            </a:pPr>
            <a:r>
              <a:rPr lang="nl-NL" smtClean="0"/>
              <a:t>ze het geluid lokaliseren om vast te stellen </a:t>
            </a:r>
          </a:p>
          <a:p>
            <a:pPr eaLnBrk="1" hangingPunct="1">
              <a:lnSpc>
                <a:spcPct val="90000"/>
              </a:lnSpc>
              <a:buFontTx/>
              <a:buNone/>
            </a:pPr>
            <a:r>
              <a:rPr lang="nl-NL" smtClean="0"/>
              <a:t>waar het gevaar vandaan komt en van het </a:t>
            </a:r>
          </a:p>
          <a:p>
            <a:pPr eaLnBrk="1" hangingPunct="1">
              <a:lnSpc>
                <a:spcPct val="90000"/>
              </a:lnSpc>
              <a:buFontTx/>
              <a:buNone/>
            </a:pPr>
            <a:r>
              <a:rPr lang="nl-NL" smtClean="0"/>
              <a:t>gevaar af te vluchten in plaats van ernaar </a:t>
            </a:r>
          </a:p>
          <a:p>
            <a:pPr eaLnBrk="1" hangingPunct="1">
              <a:lnSpc>
                <a:spcPct val="90000"/>
              </a:lnSpc>
              <a:buFontTx/>
              <a:buNone/>
            </a:pPr>
            <a:r>
              <a:rPr lang="nl-NL" smtClean="0"/>
              <a:t>toe.</a:t>
            </a:r>
          </a:p>
          <a:p>
            <a:pPr eaLnBrk="1" hangingPunct="1">
              <a:lnSpc>
                <a:spcPct val="90000"/>
              </a:lnSpc>
              <a:buFontTx/>
              <a:buNone/>
            </a:pPr>
            <a:endParaRPr lang="nl-NL" b="1" smtClean="0"/>
          </a:p>
        </p:txBody>
      </p:sp>
      <p:sp>
        <p:nvSpPr>
          <p:cNvPr id="3" name="Tijdelijke aanduiding voor dianummer 2"/>
          <p:cNvSpPr>
            <a:spLocks noGrp="1"/>
          </p:cNvSpPr>
          <p:nvPr>
            <p:ph type="sldNum" sz="quarter" idx="12"/>
          </p:nvPr>
        </p:nvSpPr>
        <p:spPr/>
        <p:txBody>
          <a:bodyPr/>
          <a:lstStyle/>
          <a:p>
            <a:pPr>
              <a:defRPr/>
            </a:pPr>
            <a:fld id="{234866B1-C0DF-4BDB-9C55-87B17DE3F7E2}" type="slidenum">
              <a:rPr lang="nl-NL"/>
              <a:pPr>
                <a:defRPr/>
              </a:pPr>
              <a:t>10</a:t>
            </a:fld>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57188" y="928688"/>
            <a:ext cx="8229600" cy="4525962"/>
          </a:xfrm>
        </p:spPr>
        <p:txBody>
          <a:bodyPr/>
          <a:lstStyle/>
          <a:p>
            <a:pPr eaLnBrk="1" hangingPunct="1">
              <a:lnSpc>
                <a:spcPct val="90000"/>
              </a:lnSpc>
              <a:buFontTx/>
              <a:buNone/>
            </a:pPr>
            <a:r>
              <a:rPr lang="nl-NL" b="1" smtClean="0"/>
              <a:t>Gevoel.</a:t>
            </a:r>
            <a:endParaRPr lang="nl-NL" smtClean="0"/>
          </a:p>
          <a:p>
            <a:pPr eaLnBrk="1" hangingPunct="1">
              <a:lnSpc>
                <a:spcPct val="90000"/>
              </a:lnSpc>
              <a:buFontTx/>
              <a:buNone/>
            </a:pPr>
            <a:endParaRPr lang="nl-NL" smtClean="0"/>
          </a:p>
          <a:p>
            <a:pPr eaLnBrk="1" hangingPunct="1">
              <a:lnSpc>
                <a:spcPct val="90000"/>
              </a:lnSpc>
              <a:buFontTx/>
              <a:buNone/>
            </a:pPr>
            <a:r>
              <a:rPr lang="nl-NL" smtClean="0"/>
              <a:t>De lippen, oren, schoft, liezen, onderbuik </a:t>
            </a:r>
          </a:p>
          <a:p>
            <a:pPr eaLnBrk="1" hangingPunct="1">
              <a:lnSpc>
                <a:spcPct val="90000"/>
              </a:lnSpc>
              <a:buFontTx/>
              <a:buNone/>
            </a:pPr>
            <a:r>
              <a:rPr lang="nl-NL" smtClean="0"/>
              <a:t>van een paard zijn gevoelig voor de tastzin. </a:t>
            </a:r>
          </a:p>
          <a:p>
            <a:pPr eaLnBrk="1" hangingPunct="1">
              <a:lnSpc>
                <a:spcPct val="90000"/>
              </a:lnSpc>
              <a:buFontTx/>
              <a:buNone/>
            </a:pPr>
            <a:r>
              <a:rPr lang="nl-NL" smtClean="0"/>
              <a:t>Samen met de huid en de tastharen bepalen </a:t>
            </a:r>
          </a:p>
          <a:p>
            <a:pPr eaLnBrk="1" hangingPunct="1">
              <a:lnSpc>
                <a:spcPct val="90000"/>
              </a:lnSpc>
              <a:buFontTx/>
              <a:buNone/>
            </a:pPr>
            <a:r>
              <a:rPr lang="nl-NL" smtClean="0"/>
              <a:t>ze het gevoel. Hoe gevoelig dit eigenlijk is </a:t>
            </a:r>
          </a:p>
          <a:p>
            <a:pPr eaLnBrk="1" hangingPunct="1">
              <a:lnSpc>
                <a:spcPct val="90000"/>
              </a:lnSpc>
              <a:buFontTx/>
              <a:buNone/>
            </a:pPr>
            <a:r>
              <a:rPr lang="nl-NL" smtClean="0"/>
              <a:t>zie je goed als er een vlieg op de huid zit die </a:t>
            </a:r>
          </a:p>
          <a:p>
            <a:pPr eaLnBrk="1" hangingPunct="1">
              <a:lnSpc>
                <a:spcPct val="90000"/>
              </a:lnSpc>
              <a:buFontTx/>
              <a:buNone/>
            </a:pPr>
            <a:r>
              <a:rPr lang="nl-NL" smtClean="0"/>
              <a:t>een huidtrilling veroorzaakt. </a:t>
            </a:r>
          </a:p>
          <a:p>
            <a:pPr eaLnBrk="1" hangingPunct="1">
              <a:lnSpc>
                <a:spcPct val="90000"/>
              </a:lnSpc>
              <a:buFontTx/>
              <a:buNone/>
            </a:pPr>
            <a:endParaRPr lang="nl-NL" smtClean="0"/>
          </a:p>
        </p:txBody>
      </p:sp>
      <p:sp>
        <p:nvSpPr>
          <p:cNvPr id="3" name="Tijdelijke aanduiding voor dianummer 2"/>
          <p:cNvSpPr>
            <a:spLocks noGrp="1"/>
          </p:cNvSpPr>
          <p:nvPr>
            <p:ph type="sldNum" sz="quarter" idx="12"/>
          </p:nvPr>
        </p:nvSpPr>
        <p:spPr/>
        <p:txBody>
          <a:bodyPr/>
          <a:lstStyle/>
          <a:p>
            <a:pPr>
              <a:defRPr/>
            </a:pPr>
            <a:fld id="{C0F16BF8-D339-4A1F-85DE-68DC254C2259}" type="slidenum">
              <a:rPr lang="nl-NL"/>
              <a:pPr>
                <a:defRPr/>
              </a:pPr>
              <a:t>11</a:t>
            </a:fld>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323850" y="908050"/>
            <a:ext cx="8229600" cy="4525963"/>
          </a:xfrm>
        </p:spPr>
        <p:txBody>
          <a:bodyPr/>
          <a:lstStyle/>
          <a:p>
            <a:pPr eaLnBrk="1" hangingPunct="1">
              <a:buFontTx/>
              <a:buNone/>
            </a:pPr>
            <a:r>
              <a:rPr lang="nl-NL" smtClean="0"/>
              <a:t>Uitingen van pijn zijn per paard verschillend. </a:t>
            </a:r>
          </a:p>
          <a:p>
            <a:pPr eaLnBrk="1" hangingPunct="1">
              <a:buFontTx/>
              <a:buNone/>
            </a:pPr>
            <a:r>
              <a:rPr lang="nl-NL" smtClean="0"/>
              <a:t>Aanvullende informatie over pijn kun je </a:t>
            </a:r>
          </a:p>
          <a:p>
            <a:pPr eaLnBrk="1" hangingPunct="1">
              <a:buFontTx/>
              <a:buNone/>
            </a:pPr>
            <a:r>
              <a:rPr lang="nl-NL" smtClean="0"/>
              <a:t>krijgen door de ademhaling, temperatuur en </a:t>
            </a:r>
          </a:p>
          <a:p>
            <a:pPr eaLnBrk="1" hangingPunct="1">
              <a:buFontTx/>
              <a:buNone/>
            </a:pPr>
            <a:r>
              <a:rPr lang="nl-NL" smtClean="0"/>
              <a:t>hartslag op te nemen. Deze worden hoger </a:t>
            </a:r>
          </a:p>
          <a:p>
            <a:pPr eaLnBrk="1" hangingPunct="1">
              <a:buFontTx/>
              <a:buNone/>
            </a:pPr>
            <a:r>
              <a:rPr lang="nl-NL" smtClean="0"/>
              <a:t>bij pijn.</a:t>
            </a:r>
          </a:p>
          <a:p>
            <a:pPr eaLnBrk="1" hangingPunct="1">
              <a:buFontTx/>
              <a:buNone/>
            </a:pPr>
            <a:endParaRPr lang="nl-NL" smtClean="0"/>
          </a:p>
        </p:txBody>
      </p:sp>
      <p:sp>
        <p:nvSpPr>
          <p:cNvPr id="3" name="Tijdelijke aanduiding voor dianummer 2"/>
          <p:cNvSpPr>
            <a:spLocks noGrp="1"/>
          </p:cNvSpPr>
          <p:nvPr>
            <p:ph type="sldNum" sz="quarter" idx="12"/>
          </p:nvPr>
        </p:nvSpPr>
        <p:spPr/>
        <p:txBody>
          <a:bodyPr/>
          <a:lstStyle/>
          <a:p>
            <a:pPr>
              <a:defRPr/>
            </a:pPr>
            <a:fld id="{E72BB9F8-C02E-48AF-AC79-6A64C6B39507}" type="slidenum">
              <a:rPr lang="nl-NL"/>
              <a:pPr>
                <a:defRPr/>
              </a:pPr>
              <a:t>12</a:t>
            </a:fld>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23850" y="836613"/>
            <a:ext cx="8229600" cy="4525962"/>
          </a:xfrm>
        </p:spPr>
        <p:txBody>
          <a:bodyPr/>
          <a:lstStyle/>
          <a:p>
            <a:pPr eaLnBrk="1" hangingPunct="1">
              <a:lnSpc>
                <a:spcPct val="90000"/>
              </a:lnSpc>
              <a:buFontTx/>
              <a:buNone/>
            </a:pPr>
            <a:r>
              <a:rPr lang="nl-NL" b="1" smtClean="0"/>
              <a:t>Smaak.</a:t>
            </a:r>
            <a:endParaRPr lang="nl-NL" smtClean="0"/>
          </a:p>
          <a:p>
            <a:pPr eaLnBrk="1" hangingPunct="1">
              <a:lnSpc>
                <a:spcPct val="90000"/>
              </a:lnSpc>
              <a:buFontTx/>
              <a:buNone/>
            </a:pPr>
            <a:endParaRPr lang="nl-NL" smtClean="0"/>
          </a:p>
          <a:p>
            <a:pPr eaLnBrk="1" hangingPunct="1">
              <a:lnSpc>
                <a:spcPct val="90000"/>
              </a:lnSpc>
              <a:buFontTx/>
              <a:buNone/>
            </a:pPr>
            <a:r>
              <a:rPr lang="nl-NL" smtClean="0"/>
              <a:t>De mond van een paard kan redelijk goed </a:t>
            </a:r>
          </a:p>
          <a:p>
            <a:pPr eaLnBrk="1" hangingPunct="1">
              <a:lnSpc>
                <a:spcPct val="90000"/>
              </a:lnSpc>
              <a:buFontTx/>
              <a:buNone/>
            </a:pPr>
            <a:r>
              <a:rPr lang="nl-NL" smtClean="0"/>
              <a:t>de smaak van voedsel vaststellen. Samen </a:t>
            </a:r>
          </a:p>
          <a:p>
            <a:pPr eaLnBrk="1" hangingPunct="1">
              <a:lnSpc>
                <a:spcPct val="90000"/>
              </a:lnSpc>
              <a:buFontTx/>
              <a:buNone/>
            </a:pPr>
            <a:r>
              <a:rPr lang="nl-NL" smtClean="0"/>
              <a:t>met de geur bepaald het paard of hij iets wel </a:t>
            </a:r>
          </a:p>
          <a:p>
            <a:pPr eaLnBrk="1" hangingPunct="1">
              <a:lnSpc>
                <a:spcPct val="90000"/>
              </a:lnSpc>
              <a:buFontTx/>
              <a:buNone/>
            </a:pPr>
            <a:r>
              <a:rPr lang="nl-NL" smtClean="0"/>
              <a:t>eet of niet. Giftige planten geven soms een </a:t>
            </a:r>
          </a:p>
          <a:p>
            <a:pPr eaLnBrk="1" hangingPunct="1">
              <a:lnSpc>
                <a:spcPct val="90000"/>
              </a:lnSpc>
              <a:buFontTx/>
              <a:buNone/>
            </a:pPr>
            <a:r>
              <a:rPr lang="nl-NL" smtClean="0"/>
              <a:t>aantrekkelijke geur af waardoor ze soms </a:t>
            </a:r>
          </a:p>
          <a:p>
            <a:pPr eaLnBrk="1" hangingPunct="1">
              <a:lnSpc>
                <a:spcPct val="90000"/>
              </a:lnSpc>
              <a:buFontTx/>
              <a:buNone/>
            </a:pPr>
            <a:r>
              <a:rPr lang="nl-NL" smtClean="0"/>
              <a:t>toch worden opgenomen.</a:t>
            </a:r>
            <a:endParaRPr lang="nl-NL" b="1" smtClean="0"/>
          </a:p>
        </p:txBody>
      </p:sp>
      <p:sp>
        <p:nvSpPr>
          <p:cNvPr id="3" name="Tijdelijke aanduiding voor dianummer 2"/>
          <p:cNvSpPr>
            <a:spLocks noGrp="1"/>
          </p:cNvSpPr>
          <p:nvPr>
            <p:ph type="sldNum" sz="quarter" idx="12"/>
          </p:nvPr>
        </p:nvSpPr>
        <p:spPr/>
        <p:txBody>
          <a:bodyPr/>
          <a:lstStyle/>
          <a:p>
            <a:pPr>
              <a:defRPr/>
            </a:pPr>
            <a:fld id="{B2779479-7E05-4C83-9316-5F2D269A8F20}" type="slidenum">
              <a:rPr lang="nl-NL"/>
              <a:pPr>
                <a:defRPr/>
              </a:pPr>
              <a:t>13</a:t>
            </a:fld>
            <a:endParaRPr lang="nl-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50825" y="981075"/>
            <a:ext cx="8229600" cy="4525963"/>
          </a:xfrm>
        </p:spPr>
        <p:txBody>
          <a:bodyPr/>
          <a:lstStyle/>
          <a:p>
            <a:pPr eaLnBrk="1" hangingPunct="1">
              <a:lnSpc>
                <a:spcPct val="90000"/>
              </a:lnSpc>
              <a:buFontTx/>
              <a:buNone/>
            </a:pPr>
            <a:r>
              <a:rPr lang="nl-NL" sz="2800" b="1" smtClean="0"/>
              <a:t>Gezicht.</a:t>
            </a:r>
            <a:endParaRPr lang="nl-NL" sz="2800" smtClean="0"/>
          </a:p>
          <a:p>
            <a:pPr eaLnBrk="1" hangingPunct="1">
              <a:lnSpc>
                <a:spcPct val="90000"/>
              </a:lnSpc>
              <a:buFontTx/>
              <a:buNone/>
            </a:pPr>
            <a:endParaRPr lang="nl-NL" sz="2800" smtClean="0"/>
          </a:p>
          <a:p>
            <a:pPr eaLnBrk="1" hangingPunct="1">
              <a:lnSpc>
                <a:spcPct val="90000"/>
              </a:lnSpc>
              <a:buFontTx/>
              <a:buNone/>
            </a:pPr>
            <a:r>
              <a:rPr lang="nl-NL" sz="2800" smtClean="0"/>
              <a:t>De ogen staan bij een prooidier aan de zijkant van </a:t>
            </a:r>
          </a:p>
          <a:p>
            <a:pPr eaLnBrk="1" hangingPunct="1">
              <a:lnSpc>
                <a:spcPct val="90000"/>
              </a:lnSpc>
              <a:buFontTx/>
              <a:buNone/>
            </a:pPr>
            <a:r>
              <a:rPr lang="nl-NL" sz="2800" smtClean="0"/>
              <a:t>het hoofd. Hierdoor kan een paard ook opzij en </a:t>
            </a:r>
          </a:p>
          <a:p>
            <a:pPr eaLnBrk="1" hangingPunct="1">
              <a:lnSpc>
                <a:spcPct val="90000"/>
              </a:lnSpc>
              <a:buFontTx/>
              <a:buNone/>
            </a:pPr>
            <a:r>
              <a:rPr lang="nl-NL" sz="2800" smtClean="0"/>
              <a:t>achter zich kijken. Daardoor schrikken ze ook </a:t>
            </a:r>
          </a:p>
          <a:p>
            <a:pPr eaLnBrk="1" hangingPunct="1">
              <a:lnSpc>
                <a:spcPct val="90000"/>
              </a:lnSpc>
              <a:buFontTx/>
              <a:buNone/>
            </a:pPr>
            <a:r>
              <a:rPr lang="nl-NL" sz="2800" smtClean="0"/>
              <a:t>sneller van bewegingen omdat ze veel zien. </a:t>
            </a:r>
          </a:p>
          <a:p>
            <a:pPr eaLnBrk="1" hangingPunct="1">
              <a:lnSpc>
                <a:spcPct val="90000"/>
              </a:lnSpc>
              <a:buFontTx/>
              <a:buNone/>
            </a:pPr>
            <a:endParaRPr lang="nl-NL" sz="2800" smtClean="0"/>
          </a:p>
          <a:p>
            <a:pPr eaLnBrk="1" hangingPunct="1">
              <a:lnSpc>
                <a:spcPct val="90000"/>
              </a:lnSpc>
              <a:buFontTx/>
              <a:buNone/>
            </a:pPr>
            <a:r>
              <a:rPr lang="nl-NL" sz="2800" smtClean="0"/>
              <a:t>Een paard ziet echter niets vlak voor zijn neus of </a:t>
            </a:r>
          </a:p>
          <a:p>
            <a:pPr eaLnBrk="1" hangingPunct="1">
              <a:lnSpc>
                <a:spcPct val="90000"/>
              </a:lnSpc>
              <a:buFontTx/>
              <a:buNone/>
            </a:pPr>
            <a:r>
              <a:rPr lang="nl-NL" sz="2800" smtClean="0"/>
              <a:t>pal achter zich. </a:t>
            </a:r>
            <a:endParaRPr lang="nl-NL" sz="2800" b="1" smtClean="0"/>
          </a:p>
        </p:txBody>
      </p:sp>
      <p:sp>
        <p:nvSpPr>
          <p:cNvPr id="3" name="Tijdelijke aanduiding voor dianummer 2"/>
          <p:cNvSpPr>
            <a:spLocks noGrp="1"/>
          </p:cNvSpPr>
          <p:nvPr>
            <p:ph type="sldNum" sz="quarter" idx="12"/>
          </p:nvPr>
        </p:nvSpPr>
        <p:spPr/>
        <p:txBody>
          <a:bodyPr/>
          <a:lstStyle/>
          <a:p>
            <a:pPr>
              <a:defRPr/>
            </a:pPr>
            <a:fld id="{086B8914-70FD-43A8-94CC-4C59F2C4AB9F}" type="slidenum">
              <a:rPr lang="nl-NL"/>
              <a:pPr>
                <a:defRPr/>
              </a:pPr>
              <a:t>14</a:t>
            </a:fld>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nl-NL" smtClean="0"/>
              <a:t>Het oog</a:t>
            </a:r>
          </a:p>
        </p:txBody>
      </p:sp>
      <p:pic>
        <p:nvPicPr>
          <p:cNvPr id="33795" name="Picture 4"/>
          <p:cNvPicPr>
            <a:picLocks noGrp="1" noChangeAspect="1" noChangeArrowheads="1"/>
          </p:cNvPicPr>
          <p:nvPr>
            <p:ph idx="1"/>
          </p:nvPr>
        </p:nvPicPr>
        <p:blipFill>
          <a:blip r:embed="rId3" cstate="print"/>
          <a:srcRect/>
          <a:stretch>
            <a:fillRect/>
          </a:stretch>
        </p:blipFill>
        <p:spPr>
          <a:xfrm>
            <a:off x="2071688" y="2214563"/>
            <a:ext cx="5472112" cy="3165475"/>
          </a:xfrm>
          <a:noFill/>
          <a:ln w="28575">
            <a:solidFill>
              <a:srgbClr val="000000"/>
            </a:solidFill>
          </a:ln>
        </p:spPr>
      </p:pic>
      <p:sp>
        <p:nvSpPr>
          <p:cNvPr id="4" name="Tijdelijke aanduiding voor dianummer 3"/>
          <p:cNvSpPr>
            <a:spLocks noGrp="1"/>
          </p:cNvSpPr>
          <p:nvPr>
            <p:ph type="sldNum" sz="quarter" idx="12"/>
          </p:nvPr>
        </p:nvSpPr>
        <p:spPr/>
        <p:txBody>
          <a:bodyPr/>
          <a:lstStyle/>
          <a:p>
            <a:pPr>
              <a:defRPr/>
            </a:pPr>
            <a:fld id="{EF9A9A84-007A-4A13-812C-D23A85E8631F}" type="slidenum">
              <a:rPr lang="nl-NL"/>
              <a:pPr>
                <a:defRPr/>
              </a:pPr>
              <a:t>15</a:t>
            </a:fld>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68313" y="1052513"/>
            <a:ext cx="8229600" cy="4525962"/>
          </a:xfrm>
        </p:spPr>
        <p:txBody>
          <a:bodyPr/>
          <a:lstStyle/>
          <a:p>
            <a:pPr eaLnBrk="1" hangingPunct="1">
              <a:buFontTx/>
              <a:buNone/>
            </a:pPr>
            <a:r>
              <a:rPr lang="nl-NL" smtClean="0"/>
              <a:t>Het zicht van een paard is niet heel scherp, </a:t>
            </a:r>
          </a:p>
          <a:p>
            <a:pPr eaLnBrk="1" hangingPunct="1">
              <a:buFontTx/>
              <a:buNone/>
            </a:pPr>
            <a:r>
              <a:rPr lang="nl-NL" smtClean="0"/>
              <a:t>maar meer een silhouet. Daarom schrikken </a:t>
            </a:r>
          </a:p>
          <a:p>
            <a:pPr eaLnBrk="1" hangingPunct="1">
              <a:buFontTx/>
              <a:buNone/>
            </a:pPr>
            <a:r>
              <a:rPr lang="nl-NL" smtClean="0"/>
              <a:t>ze ook als je ineens bukt.</a:t>
            </a:r>
          </a:p>
          <a:p>
            <a:pPr eaLnBrk="1" hangingPunct="1">
              <a:buFontTx/>
              <a:buNone/>
            </a:pPr>
            <a:endParaRPr lang="nl-NL" smtClean="0"/>
          </a:p>
          <a:p>
            <a:pPr eaLnBrk="1" hangingPunct="1">
              <a:buFontTx/>
              <a:buNone/>
            </a:pPr>
            <a:r>
              <a:rPr lang="nl-NL" smtClean="0"/>
              <a:t>Het gezicht van een paard is het minst </a:t>
            </a:r>
          </a:p>
          <a:p>
            <a:pPr eaLnBrk="1" hangingPunct="1">
              <a:buFontTx/>
              <a:buNone/>
            </a:pPr>
            <a:r>
              <a:rPr lang="nl-NL" smtClean="0"/>
              <a:t>ontwikkelde zintuig.</a:t>
            </a:r>
          </a:p>
          <a:p>
            <a:pPr eaLnBrk="1" hangingPunct="1">
              <a:buFontTx/>
              <a:buNone/>
            </a:pPr>
            <a:endParaRPr lang="nl-NL" smtClean="0"/>
          </a:p>
          <a:p>
            <a:pPr eaLnBrk="1" hangingPunct="1">
              <a:buFontTx/>
              <a:buNone/>
            </a:pPr>
            <a:endParaRPr lang="nl-NL" smtClean="0"/>
          </a:p>
        </p:txBody>
      </p:sp>
      <p:pic>
        <p:nvPicPr>
          <p:cNvPr id="32771" name="Picture 5" descr="image015">
            <a:hlinkClick r:id="rId3"/>
          </p:cNvPr>
          <p:cNvPicPr>
            <a:picLocks noChangeAspect="1" noChangeArrowheads="1"/>
          </p:cNvPicPr>
          <p:nvPr/>
        </p:nvPicPr>
        <p:blipFill>
          <a:blip r:embed="rId4" cstate="print"/>
          <a:srcRect/>
          <a:stretch>
            <a:fillRect/>
          </a:stretch>
        </p:blipFill>
        <p:spPr bwMode="auto">
          <a:xfrm>
            <a:off x="4429125" y="3500438"/>
            <a:ext cx="3744913" cy="2728912"/>
          </a:xfrm>
          <a:prstGeom prst="rect">
            <a:avLst/>
          </a:prstGeom>
          <a:noFill/>
          <a:ln w="9525">
            <a:noFill/>
            <a:miter lim="800000"/>
            <a:headEnd/>
            <a:tailEnd/>
          </a:ln>
        </p:spPr>
      </p:pic>
      <p:sp>
        <p:nvSpPr>
          <p:cNvPr id="4" name="Tijdelijke aanduiding voor dianummer 3"/>
          <p:cNvSpPr>
            <a:spLocks noGrp="1"/>
          </p:cNvSpPr>
          <p:nvPr>
            <p:ph type="sldNum" sz="quarter" idx="12"/>
          </p:nvPr>
        </p:nvSpPr>
        <p:spPr/>
        <p:txBody>
          <a:bodyPr/>
          <a:lstStyle/>
          <a:p>
            <a:pPr>
              <a:defRPr/>
            </a:pPr>
            <a:fld id="{1885C541-A86B-44F0-829F-EF28546EC6E8}" type="slidenum">
              <a:rPr lang="nl-NL"/>
              <a:pPr>
                <a:defRPr/>
              </a:pPr>
              <a:t>16</a:t>
            </a:fld>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nl-NL" smtClean="0"/>
              <a:t>Karakter</a:t>
            </a:r>
          </a:p>
        </p:txBody>
      </p:sp>
      <p:sp>
        <p:nvSpPr>
          <p:cNvPr id="34819" name="Rectangle 3"/>
          <p:cNvSpPr>
            <a:spLocks noGrp="1" noChangeArrowheads="1"/>
          </p:cNvSpPr>
          <p:nvPr>
            <p:ph idx="1"/>
          </p:nvPr>
        </p:nvSpPr>
        <p:spPr/>
        <p:txBody>
          <a:bodyPr/>
          <a:lstStyle/>
          <a:p>
            <a:pPr eaLnBrk="1" hangingPunct="1">
              <a:buFontTx/>
              <a:buNone/>
            </a:pPr>
            <a:r>
              <a:rPr lang="nl-NL" smtClean="0"/>
              <a:t>Een paard reageert instinctief op prikkels uit </a:t>
            </a:r>
          </a:p>
          <a:p>
            <a:pPr eaLnBrk="1" hangingPunct="1">
              <a:buFontTx/>
              <a:buNone/>
            </a:pPr>
            <a:r>
              <a:rPr lang="nl-NL" smtClean="0"/>
              <a:t>de omgeving. Het karakter is erfelijk bepaald </a:t>
            </a:r>
          </a:p>
          <a:p>
            <a:pPr eaLnBrk="1" hangingPunct="1">
              <a:buFontTx/>
              <a:buNone/>
            </a:pPr>
            <a:r>
              <a:rPr lang="nl-NL" smtClean="0"/>
              <a:t>maar kan ook door ervaringen worden </a:t>
            </a:r>
          </a:p>
          <a:p>
            <a:pPr eaLnBrk="1" hangingPunct="1">
              <a:buFontTx/>
              <a:buNone/>
            </a:pPr>
            <a:r>
              <a:rPr lang="nl-NL" smtClean="0"/>
              <a:t>beïnvloed. Zowel positief als negatief.</a:t>
            </a:r>
          </a:p>
        </p:txBody>
      </p:sp>
      <p:sp>
        <p:nvSpPr>
          <p:cNvPr id="4" name="Tijdelijke aanduiding voor dianummer 3"/>
          <p:cNvSpPr>
            <a:spLocks noGrp="1"/>
          </p:cNvSpPr>
          <p:nvPr>
            <p:ph type="sldNum" sz="quarter" idx="12"/>
          </p:nvPr>
        </p:nvSpPr>
        <p:spPr/>
        <p:txBody>
          <a:bodyPr/>
          <a:lstStyle/>
          <a:p>
            <a:pPr>
              <a:defRPr/>
            </a:pPr>
            <a:fld id="{AA68DFE0-FF0D-4D7B-9E62-5CA74AAEE4A0}" type="slidenum">
              <a:rPr lang="nl-NL"/>
              <a:pPr>
                <a:defRPr/>
              </a:pPr>
              <a:t>17</a:t>
            </a:fld>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l-NL" smtClean="0"/>
              <a:t>Rassenkennis.</a:t>
            </a:r>
          </a:p>
        </p:txBody>
      </p:sp>
      <p:sp>
        <p:nvSpPr>
          <p:cNvPr id="36867" name="Rectangle 3"/>
          <p:cNvSpPr>
            <a:spLocks noGrp="1" noChangeArrowheads="1"/>
          </p:cNvSpPr>
          <p:nvPr>
            <p:ph idx="1"/>
          </p:nvPr>
        </p:nvSpPr>
        <p:spPr/>
        <p:txBody>
          <a:bodyPr>
            <a:normAutofit fontScale="85000" lnSpcReduction="10000"/>
          </a:bodyPr>
          <a:lstStyle/>
          <a:p>
            <a:pPr eaLnBrk="1" hangingPunct="1">
              <a:buFont typeface="Wingdings 2" pitchFamily="18" charset="2"/>
              <a:buNone/>
            </a:pPr>
            <a:r>
              <a:rPr lang="nl-NL" smtClean="0"/>
              <a:t>Volbloed, warmbloed en koudbloed.</a:t>
            </a:r>
          </a:p>
          <a:p>
            <a:pPr eaLnBrk="1" hangingPunct="1">
              <a:buFont typeface="Wingdings 2" pitchFamily="18" charset="2"/>
              <a:buNone/>
            </a:pPr>
            <a:endParaRPr lang="nl-NL" smtClean="0"/>
          </a:p>
          <a:p>
            <a:pPr eaLnBrk="1" hangingPunct="1">
              <a:buFont typeface="Wingdings 2" pitchFamily="18" charset="2"/>
              <a:buNone/>
            </a:pPr>
            <a:r>
              <a:rPr lang="nl-NL" smtClean="0"/>
              <a:t>De lichaamstemperatuur van een volwassen paard in </a:t>
            </a:r>
          </a:p>
          <a:p>
            <a:pPr eaLnBrk="1" hangingPunct="1">
              <a:buFont typeface="Wingdings 2" pitchFamily="18" charset="2"/>
              <a:buNone/>
            </a:pPr>
            <a:r>
              <a:rPr lang="nl-NL" smtClean="0"/>
              <a:t>rust is tussen de 37,5⁰ en 38,5⁰.</a:t>
            </a:r>
          </a:p>
          <a:p>
            <a:pPr eaLnBrk="1" hangingPunct="1">
              <a:buFont typeface="Wingdings 2" pitchFamily="18" charset="2"/>
              <a:buNone/>
            </a:pPr>
            <a:endParaRPr lang="nl-NL" smtClean="0"/>
          </a:p>
          <a:p>
            <a:pPr eaLnBrk="1" hangingPunct="1">
              <a:buFont typeface="Wingdings 2" pitchFamily="18" charset="2"/>
              <a:buNone/>
            </a:pPr>
            <a:r>
              <a:rPr lang="nl-NL" smtClean="0"/>
              <a:t>Koudbloed rassen zijn het minst temperamentvol. Ze </a:t>
            </a:r>
          </a:p>
          <a:p>
            <a:pPr eaLnBrk="1" hangingPunct="1">
              <a:buFont typeface="Wingdings 2" pitchFamily="18" charset="2"/>
              <a:buNone/>
            </a:pPr>
            <a:r>
              <a:rPr lang="nl-NL" smtClean="0"/>
              <a:t>kenmerken zich door een rustig en gelijkmatig gedrag. </a:t>
            </a:r>
          </a:p>
          <a:p>
            <a:pPr eaLnBrk="1" hangingPunct="1">
              <a:buFont typeface="Wingdings 2" pitchFamily="18" charset="2"/>
              <a:buNone/>
            </a:pPr>
            <a:r>
              <a:rPr lang="nl-NL" smtClean="0"/>
              <a:t>De warmbloed en de volbloed tonen een veel </a:t>
            </a:r>
          </a:p>
          <a:p>
            <a:pPr eaLnBrk="1" hangingPunct="1">
              <a:buFont typeface="Wingdings 2" pitchFamily="18" charset="2"/>
              <a:buNone/>
            </a:pPr>
            <a:r>
              <a:rPr lang="nl-NL" smtClean="0"/>
              <a:t>temperamentvol gedrag.</a:t>
            </a:r>
          </a:p>
        </p:txBody>
      </p:sp>
      <p:sp>
        <p:nvSpPr>
          <p:cNvPr id="5" name="Tijdelijke aanduiding voor dianummer 4"/>
          <p:cNvSpPr>
            <a:spLocks noGrp="1"/>
          </p:cNvSpPr>
          <p:nvPr>
            <p:ph type="sldNum" sz="quarter" idx="12"/>
          </p:nvPr>
        </p:nvSpPr>
        <p:spPr/>
        <p:txBody>
          <a:bodyPr/>
          <a:lstStyle/>
          <a:p>
            <a:pPr>
              <a:defRPr/>
            </a:pPr>
            <a:fld id="{A3E65FDC-CE03-4CFC-A24F-CF47E0FF098B}" type="slidenum">
              <a:rPr lang="nl-NL"/>
              <a:pPr>
                <a:defRPr/>
              </a:pPr>
              <a:t>18</a:t>
            </a:fld>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inhoud 2"/>
          <p:cNvSpPr>
            <a:spLocks noGrp="1"/>
          </p:cNvSpPr>
          <p:nvPr>
            <p:ph idx="1"/>
          </p:nvPr>
        </p:nvSpPr>
        <p:spPr>
          <a:xfrm>
            <a:off x="457200" y="1196975"/>
            <a:ext cx="8229600" cy="5184775"/>
          </a:xfrm>
        </p:spPr>
        <p:txBody>
          <a:bodyPr>
            <a:normAutofit fontScale="85000" lnSpcReduction="10000"/>
          </a:bodyPr>
          <a:lstStyle/>
          <a:p>
            <a:pPr eaLnBrk="1" hangingPunct="1">
              <a:buFont typeface="Wingdings 2" pitchFamily="18" charset="2"/>
              <a:buNone/>
            </a:pPr>
            <a:r>
              <a:rPr lang="nl-NL" smtClean="0"/>
              <a:t>Onder een ras wordt een op zich relatief homogene </a:t>
            </a:r>
          </a:p>
          <a:p>
            <a:pPr eaLnBrk="1" hangingPunct="1">
              <a:buFont typeface="Wingdings 2" pitchFamily="18" charset="2"/>
              <a:buNone/>
            </a:pPr>
            <a:r>
              <a:rPr lang="nl-NL" smtClean="0"/>
              <a:t>populatie paarden verstaan, die hun hoofdkenmerken </a:t>
            </a:r>
          </a:p>
          <a:p>
            <a:pPr eaLnBrk="1" hangingPunct="1">
              <a:buFont typeface="Wingdings 2" pitchFamily="18" charset="2"/>
              <a:buNone/>
            </a:pPr>
            <a:r>
              <a:rPr lang="nl-NL" smtClean="0"/>
              <a:t>onder elkaar met grote waarschijnlijkheid overerven.</a:t>
            </a:r>
          </a:p>
          <a:p>
            <a:pPr eaLnBrk="1" hangingPunct="1">
              <a:buFont typeface="Wingdings 2" pitchFamily="18" charset="2"/>
              <a:buNone/>
            </a:pPr>
            <a:endParaRPr lang="nl-NL" smtClean="0"/>
          </a:p>
          <a:p>
            <a:pPr eaLnBrk="1" hangingPunct="1">
              <a:buFont typeface="Wingdings 2" pitchFamily="18" charset="2"/>
              <a:buNone/>
            </a:pPr>
            <a:r>
              <a:rPr lang="nl-NL" smtClean="0"/>
              <a:t>Rassen staan meestal onder toezicht van </a:t>
            </a:r>
          </a:p>
          <a:p>
            <a:pPr eaLnBrk="1" hangingPunct="1">
              <a:buFont typeface="Wingdings 2" pitchFamily="18" charset="2"/>
              <a:buNone/>
            </a:pPr>
            <a:r>
              <a:rPr lang="nl-NL" smtClean="0"/>
              <a:t>stamboekorganisaties die er mede door het opleggen van </a:t>
            </a:r>
          </a:p>
          <a:p>
            <a:pPr eaLnBrk="1" hangingPunct="1">
              <a:buFont typeface="Wingdings 2" pitchFamily="18" charset="2"/>
              <a:buNone/>
            </a:pPr>
            <a:r>
              <a:rPr lang="nl-NL" smtClean="0"/>
              <a:t>regels voor zorgen dat de typische eigenschappen </a:t>
            </a:r>
          </a:p>
          <a:p>
            <a:pPr eaLnBrk="1" hangingPunct="1">
              <a:buFont typeface="Wingdings 2" pitchFamily="18" charset="2"/>
              <a:buNone/>
            </a:pPr>
            <a:r>
              <a:rPr lang="nl-NL" smtClean="0"/>
              <a:t>bewaard blijven.</a:t>
            </a:r>
          </a:p>
          <a:p>
            <a:pPr eaLnBrk="1" hangingPunct="1">
              <a:buFont typeface="Wingdings 2" pitchFamily="18" charset="2"/>
              <a:buNone/>
            </a:pPr>
            <a:endParaRPr lang="nl-NL" smtClean="0"/>
          </a:p>
          <a:p>
            <a:pPr eaLnBrk="1" hangingPunct="1">
              <a:buFont typeface="Wingdings 2" pitchFamily="18" charset="2"/>
              <a:buNone/>
            </a:pPr>
            <a:r>
              <a:rPr lang="nl-NL" smtClean="0"/>
              <a:t>Raspaarden worden meestal ingeschreven in een </a:t>
            </a:r>
          </a:p>
          <a:p>
            <a:pPr eaLnBrk="1" hangingPunct="1">
              <a:buFont typeface="Wingdings 2" pitchFamily="18" charset="2"/>
              <a:buNone/>
            </a:pPr>
            <a:r>
              <a:rPr lang="nl-NL" smtClean="0"/>
              <a:t>paardenstamboek.</a:t>
            </a:r>
          </a:p>
        </p:txBody>
      </p:sp>
      <p:sp>
        <p:nvSpPr>
          <p:cNvPr id="4" name="Tijdelijke aanduiding voor dianummer 3"/>
          <p:cNvSpPr>
            <a:spLocks noGrp="1"/>
          </p:cNvSpPr>
          <p:nvPr>
            <p:ph type="sldNum" sz="quarter" idx="12"/>
          </p:nvPr>
        </p:nvSpPr>
        <p:spPr/>
        <p:txBody>
          <a:bodyPr/>
          <a:lstStyle/>
          <a:p>
            <a:pPr>
              <a:defRPr/>
            </a:pPr>
            <a:fld id="{DE93725F-9142-45A4-AC7D-A46A6F6B5D88}" type="slidenum">
              <a:rPr lang="nl-NL"/>
              <a:pPr>
                <a:defRPr/>
              </a:pPr>
              <a:t>19</a:t>
            </a:fld>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l-NL" smtClean="0">
                <a:hlinkClick r:id="rId3" action="ppaction://hlinkfile"/>
              </a:rPr>
              <a:t>Interieur</a:t>
            </a:r>
            <a:endParaRPr lang="nl-NL" smtClean="0"/>
          </a:p>
        </p:txBody>
      </p:sp>
      <p:sp>
        <p:nvSpPr>
          <p:cNvPr id="25605" name="Text Box 5"/>
          <p:cNvSpPr>
            <a:spLocks noGrp="1" noChangeArrowheads="1"/>
          </p:cNvSpPr>
          <p:nvPr>
            <p:ph idx="1"/>
          </p:nvPr>
        </p:nvSpPr>
        <p:spPr>
          <a:xfrm>
            <a:off x="5940425" y="1412875"/>
            <a:ext cx="9093200" cy="4525963"/>
          </a:xfrm>
        </p:spPr>
        <p:txBody>
          <a:bodyPr/>
          <a:lstStyle/>
          <a:p>
            <a:pPr marL="457200" indent="-457200" eaLnBrk="1" hangingPunct="1">
              <a:lnSpc>
                <a:spcPct val="80000"/>
              </a:lnSpc>
            </a:pPr>
            <a:r>
              <a:rPr lang="nl-NL" sz="1400" smtClean="0"/>
              <a:t>Schedel</a:t>
            </a:r>
          </a:p>
          <a:p>
            <a:pPr marL="457200" indent="-457200" eaLnBrk="1" hangingPunct="1">
              <a:lnSpc>
                <a:spcPct val="80000"/>
              </a:lnSpc>
            </a:pPr>
            <a:r>
              <a:rPr lang="nl-NL" sz="1400" smtClean="0"/>
              <a:t>Oogkas</a:t>
            </a:r>
          </a:p>
          <a:p>
            <a:pPr marL="457200" indent="-457200" eaLnBrk="1" hangingPunct="1">
              <a:lnSpc>
                <a:spcPct val="80000"/>
              </a:lnSpc>
            </a:pPr>
            <a:r>
              <a:rPr lang="nl-NL" sz="1400" smtClean="0"/>
              <a:t>Schouderblad</a:t>
            </a:r>
          </a:p>
          <a:p>
            <a:pPr marL="457200" indent="-457200" eaLnBrk="1" hangingPunct="1">
              <a:lnSpc>
                <a:spcPct val="80000"/>
              </a:lnSpc>
            </a:pPr>
            <a:r>
              <a:rPr lang="nl-NL" sz="1400" smtClean="0"/>
              <a:t>Halswervels</a:t>
            </a:r>
          </a:p>
          <a:p>
            <a:pPr marL="457200" indent="-457200" eaLnBrk="1" hangingPunct="1">
              <a:lnSpc>
                <a:spcPct val="80000"/>
              </a:lnSpc>
            </a:pPr>
            <a:r>
              <a:rPr lang="nl-NL" sz="1400" smtClean="0"/>
              <a:t>Bovenarm</a:t>
            </a:r>
          </a:p>
          <a:p>
            <a:pPr marL="457200" indent="-457200" eaLnBrk="1" hangingPunct="1">
              <a:lnSpc>
                <a:spcPct val="80000"/>
              </a:lnSpc>
            </a:pPr>
            <a:r>
              <a:rPr lang="nl-NL" sz="1400" smtClean="0"/>
              <a:t>Onderarm</a:t>
            </a:r>
          </a:p>
          <a:p>
            <a:pPr marL="457200" indent="-457200" eaLnBrk="1" hangingPunct="1">
              <a:lnSpc>
                <a:spcPct val="80000"/>
              </a:lnSpc>
            </a:pPr>
            <a:r>
              <a:rPr lang="nl-NL" sz="1400" smtClean="0"/>
              <a:t>Pijpbeen</a:t>
            </a:r>
          </a:p>
          <a:p>
            <a:pPr marL="457200" indent="-457200" eaLnBrk="1" hangingPunct="1">
              <a:lnSpc>
                <a:spcPct val="80000"/>
              </a:lnSpc>
            </a:pPr>
            <a:r>
              <a:rPr lang="nl-NL" sz="1400" smtClean="0"/>
              <a:t>Griffelbeen</a:t>
            </a:r>
          </a:p>
          <a:p>
            <a:pPr marL="457200" indent="-457200" eaLnBrk="1" hangingPunct="1">
              <a:lnSpc>
                <a:spcPct val="80000"/>
              </a:lnSpc>
            </a:pPr>
            <a:r>
              <a:rPr lang="nl-NL" sz="1400" smtClean="0"/>
              <a:t>Kootbeen</a:t>
            </a:r>
          </a:p>
          <a:p>
            <a:pPr marL="457200" indent="-457200" eaLnBrk="1" hangingPunct="1">
              <a:lnSpc>
                <a:spcPct val="80000"/>
              </a:lnSpc>
            </a:pPr>
            <a:r>
              <a:rPr lang="nl-NL" sz="1400" smtClean="0"/>
              <a:t>Kroonbeen</a:t>
            </a:r>
          </a:p>
          <a:p>
            <a:pPr marL="457200" indent="-457200" eaLnBrk="1" hangingPunct="1">
              <a:lnSpc>
                <a:spcPct val="80000"/>
              </a:lnSpc>
            </a:pPr>
            <a:r>
              <a:rPr lang="nl-NL" sz="1400" smtClean="0"/>
              <a:t>Hoefbeen</a:t>
            </a:r>
          </a:p>
          <a:p>
            <a:pPr marL="457200" indent="-457200" eaLnBrk="1" hangingPunct="1">
              <a:lnSpc>
                <a:spcPct val="80000"/>
              </a:lnSpc>
            </a:pPr>
            <a:r>
              <a:rPr lang="nl-NL" sz="1400" smtClean="0"/>
              <a:t>Ribben</a:t>
            </a:r>
          </a:p>
          <a:p>
            <a:pPr marL="457200" indent="-457200" eaLnBrk="1" hangingPunct="1">
              <a:lnSpc>
                <a:spcPct val="80000"/>
              </a:lnSpc>
            </a:pPr>
            <a:r>
              <a:rPr lang="nl-NL" sz="1400" smtClean="0"/>
              <a:t>Knie</a:t>
            </a:r>
          </a:p>
          <a:p>
            <a:pPr marL="457200" indent="-457200" eaLnBrk="1" hangingPunct="1">
              <a:lnSpc>
                <a:spcPct val="80000"/>
              </a:lnSpc>
            </a:pPr>
            <a:r>
              <a:rPr lang="nl-NL" sz="1400" smtClean="0"/>
              <a:t>Griffelbeen</a:t>
            </a:r>
          </a:p>
          <a:p>
            <a:pPr marL="457200" indent="-457200" eaLnBrk="1" hangingPunct="1">
              <a:lnSpc>
                <a:spcPct val="80000"/>
              </a:lnSpc>
            </a:pPr>
            <a:r>
              <a:rPr lang="nl-NL" sz="1400" smtClean="0"/>
              <a:t>Hielbeen</a:t>
            </a:r>
          </a:p>
          <a:p>
            <a:pPr marL="457200" indent="-457200" eaLnBrk="1" hangingPunct="1">
              <a:lnSpc>
                <a:spcPct val="80000"/>
              </a:lnSpc>
            </a:pPr>
            <a:r>
              <a:rPr lang="nl-NL" sz="1400" smtClean="0"/>
              <a:t>Scheen- &amp; kuitbeen</a:t>
            </a:r>
          </a:p>
          <a:p>
            <a:pPr marL="457200" indent="-457200" eaLnBrk="1" hangingPunct="1">
              <a:lnSpc>
                <a:spcPct val="80000"/>
              </a:lnSpc>
            </a:pPr>
            <a:r>
              <a:rPr lang="nl-NL" sz="1400" smtClean="0"/>
              <a:t>Bovenbeen</a:t>
            </a:r>
          </a:p>
          <a:p>
            <a:pPr marL="457200" indent="-457200" eaLnBrk="1" hangingPunct="1">
              <a:lnSpc>
                <a:spcPct val="80000"/>
              </a:lnSpc>
            </a:pPr>
            <a:r>
              <a:rPr lang="nl-NL" sz="1400" smtClean="0"/>
              <a:t>Bekken</a:t>
            </a:r>
          </a:p>
          <a:p>
            <a:pPr marL="457200" indent="-457200" eaLnBrk="1" hangingPunct="1">
              <a:lnSpc>
                <a:spcPct val="80000"/>
              </a:lnSpc>
            </a:pPr>
            <a:r>
              <a:rPr lang="nl-NL" sz="1400" smtClean="0"/>
              <a:t>Elleboog???</a:t>
            </a:r>
          </a:p>
          <a:p>
            <a:pPr marL="457200" indent="-457200" eaLnBrk="1" hangingPunct="1">
              <a:lnSpc>
                <a:spcPct val="80000"/>
              </a:lnSpc>
            </a:pPr>
            <a:endParaRPr lang="nl-NL" sz="1400" smtClean="0"/>
          </a:p>
          <a:p>
            <a:pPr marL="457200" indent="-457200" eaLnBrk="1" hangingPunct="1">
              <a:lnSpc>
                <a:spcPct val="80000"/>
              </a:lnSpc>
              <a:buFontTx/>
              <a:buAutoNum type="arabicPeriod"/>
            </a:pPr>
            <a:endParaRPr lang="nl-NL" sz="600" smtClean="0">
              <a:latin typeface="Tahoma" pitchFamily="34" charset="0"/>
              <a:cs typeface="Arial" charset="0"/>
            </a:endParaRPr>
          </a:p>
        </p:txBody>
      </p:sp>
      <p:pic>
        <p:nvPicPr>
          <p:cNvPr id="25604" name="Picture 4" descr="Skelet 2 paard"/>
          <p:cNvPicPr>
            <a:picLocks noChangeAspect="1" noChangeArrowheads="1"/>
          </p:cNvPicPr>
          <p:nvPr/>
        </p:nvPicPr>
        <p:blipFill>
          <a:blip r:embed="rId4" cstate="print"/>
          <a:srcRect/>
          <a:stretch>
            <a:fillRect/>
          </a:stretch>
        </p:blipFill>
        <p:spPr bwMode="auto">
          <a:xfrm>
            <a:off x="214313" y="1857375"/>
            <a:ext cx="5541962" cy="4376738"/>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pPr>
              <a:defRPr/>
            </a:pPr>
            <a:fld id="{B66F0A6F-7131-4468-9F2F-7FCF8971FCE9}" type="slidenum">
              <a:rPr lang="nl-NL"/>
              <a:pPr>
                <a:defRPr/>
              </a:pPr>
              <a:t>2</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additive="base">
                                        <p:cTn id="13" dur="500" fill="hold"/>
                                        <p:tgtEl>
                                          <p:spTgt spid="25605"/>
                                        </p:tgtEl>
                                        <p:attrNameLst>
                                          <p:attrName>ppt_x</p:attrName>
                                        </p:attrNameLst>
                                      </p:cBhvr>
                                      <p:tavLst>
                                        <p:tav tm="0">
                                          <p:val>
                                            <p:strVal val="0-#ppt_w/2"/>
                                          </p:val>
                                        </p:tav>
                                        <p:tav tm="100000">
                                          <p:val>
                                            <p:strVal val="#ppt_x"/>
                                          </p:val>
                                        </p:tav>
                                      </p:tavLst>
                                    </p:anim>
                                    <p:anim calcmode="lin" valueType="num">
                                      <p:cBhvr additive="base">
                                        <p:cTn id="14"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eaLnBrk="1" hangingPunct="1"/>
            <a:r>
              <a:rPr lang="nl-NL" smtClean="0"/>
              <a:t> Opdracht rassenkennis.</a:t>
            </a:r>
          </a:p>
        </p:txBody>
      </p:sp>
      <p:sp>
        <p:nvSpPr>
          <p:cNvPr id="38915" name="Rectangle 3"/>
          <p:cNvSpPr>
            <a:spLocks noGrp="1"/>
          </p:cNvSpPr>
          <p:nvPr>
            <p:ph type="body" idx="1"/>
          </p:nvPr>
        </p:nvSpPr>
        <p:spPr/>
        <p:txBody>
          <a:bodyPr>
            <a:normAutofit fontScale="85000" lnSpcReduction="10000"/>
          </a:bodyPr>
          <a:lstStyle/>
          <a:p>
            <a:pPr eaLnBrk="1" hangingPunct="1">
              <a:buFont typeface="Wingdings 2" pitchFamily="18" charset="2"/>
              <a:buNone/>
            </a:pPr>
            <a:r>
              <a:rPr lang="nl-NL" smtClean="0"/>
              <a:t>Verdeel de klas in tweetallen.</a:t>
            </a:r>
          </a:p>
          <a:p>
            <a:pPr eaLnBrk="1" hangingPunct="1">
              <a:buFont typeface="Wingdings 2" pitchFamily="18" charset="2"/>
              <a:buNone/>
            </a:pPr>
            <a:r>
              <a:rPr lang="nl-NL" smtClean="0"/>
              <a:t>Werk in deze tweetallen de kenmerken van het gekozen </a:t>
            </a:r>
          </a:p>
          <a:p>
            <a:pPr eaLnBrk="1" hangingPunct="1">
              <a:buFont typeface="Wingdings 2" pitchFamily="18" charset="2"/>
              <a:buNone/>
            </a:pPr>
            <a:r>
              <a:rPr lang="nl-NL" smtClean="0"/>
              <a:t>paard/pony uit.</a:t>
            </a:r>
          </a:p>
          <a:p>
            <a:pPr eaLnBrk="1" hangingPunct="1">
              <a:buFont typeface="Wingdings 2" pitchFamily="18" charset="2"/>
              <a:buNone/>
            </a:pPr>
            <a:r>
              <a:rPr lang="nl-NL" smtClean="0"/>
              <a:t>Presenteer jullie bevindingen aan de klasgenoten en zorg </a:t>
            </a:r>
          </a:p>
          <a:p>
            <a:pPr eaLnBrk="1" hangingPunct="1">
              <a:buFont typeface="Wingdings 2" pitchFamily="18" charset="2"/>
              <a:buNone/>
            </a:pPr>
            <a:r>
              <a:rPr lang="nl-NL" smtClean="0"/>
              <a:t>er hierbij voor dat de klasgenoten de informatie weer </a:t>
            </a:r>
          </a:p>
          <a:p>
            <a:pPr eaLnBrk="1" hangingPunct="1">
              <a:buFont typeface="Wingdings 2" pitchFamily="18" charset="2"/>
              <a:buNone/>
            </a:pPr>
            <a:r>
              <a:rPr lang="nl-NL" smtClean="0"/>
              <a:t>kunnen gebruiken.</a:t>
            </a:r>
          </a:p>
          <a:p>
            <a:pPr eaLnBrk="1" hangingPunct="1">
              <a:buFont typeface="Wingdings 2" pitchFamily="18" charset="2"/>
              <a:buNone/>
            </a:pPr>
            <a:endParaRPr lang="nl-NL" smtClean="0"/>
          </a:p>
          <a:p>
            <a:pPr eaLnBrk="1" hangingPunct="1">
              <a:buFont typeface="Wingdings 2" pitchFamily="18" charset="2"/>
              <a:buNone/>
            </a:pPr>
            <a:r>
              <a:rPr lang="nl-NL" smtClean="0">
                <a:hlinkClick r:id="rId3" action="ppaction://hlinkfile"/>
              </a:rPr>
              <a:t>oefentoets</a:t>
            </a:r>
            <a:endParaRPr lang="nl-NL" smtClean="0"/>
          </a:p>
          <a:p>
            <a:pPr eaLnBrk="1" hangingPunct="1">
              <a:buFont typeface="Wingdings 2" pitchFamily="18" charset="2"/>
              <a:buNone/>
            </a:pPr>
            <a:endParaRPr lang="nl-NL" smtClean="0"/>
          </a:p>
          <a:p>
            <a:pPr eaLnBrk="1" hangingPunct="1">
              <a:buFont typeface="Wingdings 2" pitchFamily="18" charset="2"/>
              <a:buNone/>
            </a:pPr>
            <a:endParaRPr lang="nl-NL"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pPr eaLnBrk="1" hangingPunct="1"/>
            <a:r>
              <a:rPr lang="nl-NL" smtClean="0"/>
              <a:t>Waar aan te denken?</a:t>
            </a:r>
          </a:p>
        </p:txBody>
      </p:sp>
      <p:sp>
        <p:nvSpPr>
          <p:cNvPr id="39939" name="Rectangle 3"/>
          <p:cNvSpPr>
            <a:spLocks noGrp="1"/>
          </p:cNvSpPr>
          <p:nvPr>
            <p:ph type="body" idx="1"/>
          </p:nvPr>
        </p:nvSpPr>
        <p:spPr/>
        <p:txBody>
          <a:bodyPr>
            <a:normAutofit fontScale="85000" lnSpcReduction="10000"/>
          </a:bodyPr>
          <a:lstStyle/>
          <a:p>
            <a:pPr eaLnBrk="1" hangingPunct="1">
              <a:buFont typeface="Wingdings 2" pitchFamily="18" charset="2"/>
              <a:buNone/>
            </a:pPr>
            <a:r>
              <a:rPr lang="nl-NL" smtClean="0"/>
              <a:t>Denk bij de uitwerking bijvoorbeeld aan de herkenning. </a:t>
            </a:r>
          </a:p>
          <a:p>
            <a:pPr eaLnBrk="1" hangingPunct="1">
              <a:buFont typeface="Wingdings 2" pitchFamily="18" charset="2"/>
              <a:buNone/>
            </a:pPr>
            <a:r>
              <a:rPr lang="nl-NL" smtClean="0"/>
              <a:t>Aan welke eigenschappen kan ik het dier herkennen. </a:t>
            </a:r>
          </a:p>
          <a:p>
            <a:pPr eaLnBrk="1" hangingPunct="1">
              <a:buFont typeface="Wingdings 2" pitchFamily="18" charset="2"/>
              <a:buNone/>
            </a:pPr>
            <a:r>
              <a:rPr lang="nl-NL" smtClean="0"/>
              <a:t>Kleur, stokmaat, karakter, oorsprong enz enz.</a:t>
            </a:r>
          </a:p>
          <a:p>
            <a:pPr eaLnBrk="1" hangingPunct="1">
              <a:buFont typeface="Wingdings 2" pitchFamily="18" charset="2"/>
              <a:buNone/>
            </a:pPr>
            <a:endParaRPr lang="nl-NL" smtClean="0"/>
          </a:p>
          <a:p>
            <a:pPr eaLnBrk="1" hangingPunct="1">
              <a:buFont typeface="Wingdings 2" pitchFamily="18" charset="2"/>
              <a:buNone/>
            </a:pPr>
            <a:r>
              <a:rPr lang="nl-NL" smtClean="0"/>
              <a:t>De presentatie kan op verschillende manieren; jullie </a:t>
            </a:r>
          </a:p>
          <a:p>
            <a:pPr eaLnBrk="1" hangingPunct="1">
              <a:buFont typeface="Wingdings 2" pitchFamily="18" charset="2"/>
              <a:buNone/>
            </a:pPr>
            <a:r>
              <a:rPr lang="nl-NL" smtClean="0"/>
              <a:t>kunnen een hand-out maken en aan de klasgenoten </a:t>
            </a:r>
          </a:p>
          <a:p>
            <a:pPr eaLnBrk="1" hangingPunct="1">
              <a:buFont typeface="Wingdings 2" pitchFamily="18" charset="2"/>
              <a:buNone/>
            </a:pPr>
            <a:r>
              <a:rPr lang="nl-NL" smtClean="0"/>
              <a:t>meegeven, een PowerPoint presentatie een muurkrant </a:t>
            </a:r>
          </a:p>
          <a:p>
            <a:pPr eaLnBrk="1" hangingPunct="1">
              <a:buFont typeface="Wingdings 2" pitchFamily="18" charset="2"/>
              <a:buNone/>
            </a:pPr>
            <a:r>
              <a:rPr lang="nl-NL" smtClean="0"/>
              <a:t>met informatie maken enz enz.</a:t>
            </a:r>
          </a:p>
          <a:p>
            <a:pPr eaLnBrk="1" hangingPunct="1">
              <a:buFont typeface="Wingdings 2" pitchFamily="18" charset="2"/>
              <a:buNone/>
            </a:pPr>
            <a:endParaRPr lang="nl-NL"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eaLnBrk="1" hangingPunct="1"/>
            <a:r>
              <a:rPr lang="nl-NL" dirty="0" smtClean="0"/>
              <a:t>Rassen.	</a:t>
            </a:r>
          </a:p>
        </p:txBody>
      </p:sp>
      <p:sp>
        <p:nvSpPr>
          <p:cNvPr id="40963" name="Rectangle 3"/>
          <p:cNvSpPr>
            <a:spLocks noGrp="1"/>
          </p:cNvSpPr>
          <p:nvPr>
            <p:ph type="body" idx="1"/>
          </p:nvPr>
        </p:nvSpPr>
        <p:spPr/>
        <p:txBody>
          <a:bodyPr/>
          <a:lstStyle/>
          <a:p>
            <a:pPr eaLnBrk="1" hangingPunct="1">
              <a:lnSpc>
                <a:spcPct val="80000"/>
              </a:lnSpc>
              <a:buFont typeface="Wingdings 2" pitchFamily="18" charset="2"/>
              <a:buNone/>
            </a:pPr>
            <a:r>
              <a:rPr lang="nl-NL" sz="2000" smtClean="0"/>
              <a:t>De volgende rassen moeten minimaal behandeld worden in de presentatie </a:t>
            </a:r>
          </a:p>
          <a:p>
            <a:pPr eaLnBrk="1" hangingPunct="1">
              <a:lnSpc>
                <a:spcPct val="80000"/>
              </a:lnSpc>
              <a:buFont typeface="Wingdings 2" pitchFamily="18" charset="2"/>
              <a:buNone/>
            </a:pPr>
            <a:r>
              <a:rPr lang="nl-NL" sz="2000" smtClean="0"/>
              <a:t>en kunnen gevraagd worden tijdens de toets.</a:t>
            </a:r>
          </a:p>
          <a:p>
            <a:pPr eaLnBrk="1" hangingPunct="1">
              <a:lnSpc>
                <a:spcPct val="80000"/>
              </a:lnSpc>
              <a:buFont typeface="Wingdings 2" pitchFamily="18" charset="2"/>
              <a:buNone/>
            </a:pPr>
            <a:r>
              <a:rPr lang="nl-NL" sz="2000" smtClean="0"/>
              <a:t>KWPN</a:t>
            </a:r>
          </a:p>
          <a:p>
            <a:pPr eaLnBrk="1" hangingPunct="1">
              <a:lnSpc>
                <a:spcPct val="80000"/>
              </a:lnSpc>
              <a:buFont typeface="Wingdings 2" pitchFamily="18" charset="2"/>
              <a:buNone/>
            </a:pPr>
            <a:r>
              <a:rPr lang="nl-NL" sz="2000" smtClean="0"/>
              <a:t>Groninger</a:t>
            </a:r>
          </a:p>
          <a:p>
            <a:pPr eaLnBrk="1" hangingPunct="1">
              <a:lnSpc>
                <a:spcPct val="80000"/>
              </a:lnSpc>
              <a:buFont typeface="Wingdings 2" pitchFamily="18" charset="2"/>
              <a:buNone/>
            </a:pPr>
            <a:r>
              <a:rPr lang="nl-NL" sz="2000" smtClean="0"/>
              <a:t>Fries</a:t>
            </a:r>
          </a:p>
          <a:p>
            <a:pPr eaLnBrk="1" hangingPunct="1">
              <a:lnSpc>
                <a:spcPct val="80000"/>
              </a:lnSpc>
              <a:buFont typeface="Wingdings 2" pitchFamily="18" charset="2"/>
              <a:buNone/>
            </a:pPr>
            <a:r>
              <a:rPr lang="nl-NL" sz="2000" smtClean="0"/>
              <a:t>Arabisch volbloed</a:t>
            </a:r>
          </a:p>
          <a:p>
            <a:pPr eaLnBrk="1" hangingPunct="1">
              <a:lnSpc>
                <a:spcPct val="80000"/>
              </a:lnSpc>
              <a:buFont typeface="Wingdings 2" pitchFamily="18" charset="2"/>
              <a:buNone/>
            </a:pPr>
            <a:r>
              <a:rPr lang="nl-NL" sz="2000" smtClean="0"/>
              <a:t>Engels volbloed</a:t>
            </a:r>
          </a:p>
          <a:p>
            <a:pPr eaLnBrk="1" hangingPunct="1">
              <a:lnSpc>
                <a:spcPct val="80000"/>
              </a:lnSpc>
              <a:buFont typeface="Wingdings 2" pitchFamily="18" charset="2"/>
              <a:buNone/>
            </a:pPr>
            <a:r>
              <a:rPr lang="nl-NL" sz="2000" smtClean="0"/>
              <a:t>Fjord</a:t>
            </a:r>
          </a:p>
          <a:p>
            <a:pPr eaLnBrk="1" hangingPunct="1">
              <a:lnSpc>
                <a:spcPct val="80000"/>
              </a:lnSpc>
              <a:buFont typeface="Wingdings 2" pitchFamily="18" charset="2"/>
              <a:buNone/>
            </a:pPr>
            <a:r>
              <a:rPr lang="nl-NL" sz="2000" smtClean="0"/>
              <a:t>Haflinger</a:t>
            </a:r>
          </a:p>
          <a:p>
            <a:pPr eaLnBrk="1" hangingPunct="1">
              <a:lnSpc>
                <a:spcPct val="80000"/>
              </a:lnSpc>
              <a:buFont typeface="Wingdings 2" pitchFamily="18" charset="2"/>
              <a:buNone/>
            </a:pPr>
            <a:r>
              <a:rPr lang="nl-NL" sz="2000" smtClean="0"/>
              <a:t>Tinker</a:t>
            </a:r>
          </a:p>
          <a:p>
            <a:pPr eaLnBrk="1" hangingPunct="1">
              <a:lnSpc>
                <a:spcPct val="80000"/>
              </a:lnSpc>
              <a:buFont typeface="Wingdings 2" pitchFamily="18" charset="2"/>
              <a:buNone/>
            </a:pPr>
            <a:r>
              <a:rPr lang="nl-NL" sz="2000" smtClean="0"/>
              <a:t>Quarter horse</a:t>
            </a:r>
          </a:p>
          <a:p>
            <a:pPr eaLnBrk="1" hangingPunct="1">
              <a:lnSpc>
                <a:spcPct val="80000"/>
              </a:lnSpc>
              <a:buFont typeface="Wingdings 2" pitchFamily="18" charset="2"/>
              <a:buNone/>
            </a:pPr>
            <a:r>
              <a:rPr lang="nl-NL" sz="2000" smtClean="0"/>
              <a:t>Shetlander</a:t>
            </a:r>
          </a:p>
          <a:p>
            <a:pPr eaLnBrk="1" hangingPunct="1">
              <a:lnSpc>
                <a:spcPct val="80000"/>
              </a:lnSpc>
              <a:buFont typeface="Wingdings 2" pitchFamily="18" charset="2"/>
              <a:buNone/>
            </a:pPr>
            <a:r>
              <a:rPr lang="nl-NL" sz="2000" smtClean="0"/>
              <a:t>Welsh</a:t>
            </a:r>
          </a:p>
          <a:p>
            <a:pPr eaLnBrk="1" hangingPunct="1">
              <a:lnSpc>
                <a:spcPct val="80000"/>
              </a:lnSpc>
              <a:buFont typeface="Wingdings 2" pitchFamily="18" charset="2"/>
              <a:buNone/>
            </a:pPr>
            <a:r>
              <a:rPr lang="nl-NL" sz="2000" smtClean="0"/>
              <a:t>New Forest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pPr eaLnBrk="1" hangingPunct="1"/>
            <a:r>
              <a:rPr lang="nl-NL" smtClean="0"/>
              <a:t>Domesticatie</a:t>
            </a:r>
          </a:p>
        </p:txBody>
      </p:sp>
      <p:sp>
        <p:nvSpPr>
          <p:cNvPr id="41987" name="Rectangle 3"/>
          <p:cNvSpPr>
            <a:spLocks noGrp="1"/>
          </p:cNvSpPr>
          <p:nvPr>
            <p:ph type="body" idx="1"/>
          </p:nvPr>
        </p:nvSpPr>
        <p:spPr/>
        <p:txBody>
          <a:bodyPr>
            <a:normAutofit fontScale="85000" lnSpcReduction="10000"/>
          </a:bodyPr>
          <a:lstStyle/>
          <a:p>
            <a:pPr eaLnBrk="1" hangingPunct="1">
              <a:buFont typeface="Wingdings 2" pitchFamily="18" charset="2"/>
              <a:buNone/>
            </a:pPr>
            <a:r>
              <a:rPr lang="nl-NL" smtClean="0"/>
              <a:t>Domesticatie is het proces waarbij een dier tot huisdier </a:t>
            </a:r>
          </a:p>
          <a:p>
            <a:pPr eaLnBrk="1" hangingPunct="1">
              <a:buFont typeface="Wingdings 2" pitchFamily="18" charset="2"/>
              <a:buNone/>
            </a:pPr>
            <a:r>
              <a:rPr lang="nl-NL" smtClean="0"/>
              <a:t>wordt gemaakt. Er zijn een aantal voorwaarden waaraan </a:t>
            </a:r>
          </a:p>
          <a:p>
            <a:pPr eaLnBrk="1" hangingPunct="1">
              <a:buFont typeface="Wingdings 2" pitchFamily="18" charset="2"/>
              <a:buNone/>
            </a:pPr>
            <a:r>
              <a:rPr lang="nl-NL" smtClean="0"/>
              <a:t>een dier moet voldoen om in aanmerking te komen  voor </a:t>
            </a:r>
          </a:p>
          <a:p>
            <a:pPr eaLnBrk="1" hangingPunct="1">
              <a:buFont typeface="Wingdings 2" pitchFamily="18" charset="2"/>
              <a:buNone/>
            </a:pPr>
            <a:r>
              <a:rPr lang="nl-NL" smtClean="0"/>
              <a:t>een succesvolle domesticatie. Een van deze voorwaarden </a:t>
            </a:r>
          </a:p>
          <a:p>
            <a:pPr eaLnBrk="1" hangingPunct="1">
              <a:buFont typeface="Wingdings 2" pitchFamily="18" charset="2"/>
              <a:buNone/>
            </a:pPr>
            <a:r>
              <a:rPr lang="nl-NL" smtClean="0"/>
              <a:t>is het </a:t>
            </a:r>
            <a:r>
              <a:rPr lang="nl-NL" b="1" smtClean="0"/>
              <a:t>in gevangenschap kunnen voortplanten</a:t>
            </a:r>
          </a:p>
          <a:p>
            <a:pPr eaLnBrk="1" hangingPunct="1">
              <a:buFont typeface="Wingdings 2" pitchFamily="18" charset="2"/>
              <a:buNone/>
            </a:pPr>
            <a:endParaRPr lang="nl-NL" b="1" u="sng" smtClean="0">
              <a:hlinkClick r:id="rId3"/>
            </a:endParaRPr>
          </a:p>
          <a:p>
            <a:pPr eaLnBrk="1" hangingPunct="1">
              <a:buFont typeface="Wingdings 2" pitchFamily="18" charset="2"/>
              <a:buNone/>
            </a:pPr>
            <a:r>
              <a:rPr lang="nl-NL" b="1" u="sng" smtClean="0">
                <a:hlinkClick r:id="rId3"/>
              </a:rPr>
              <a:t>Het paard en zijn oorsprong, Theorie</a:t>
            </a:r>
            <a:r>
              <a:rPr lang="nl-NL" b="1" smtClean="0"/>
              <a:t>.</a:t>
            </a:r>
          </a:p>
          <a:p>
            <a:pPr eaLnBrk="1" hangingPunct="1">
              <a:buFont typeface="Wingdings 2" pitchFamily="18" charset="2"/>
              <a:buNone/>
            </a:pPr>
            <a:endParaRPr lang="nl-NL" b="1" smtClean="0"/>
          </a:p>
          <a:p>
            <a:pPr eaLnBrk="1" hangingPunct="1">
              <a:buFont typeface="Wingdings 2" pitchFamily="18" charset="2"/>
              <a:buNone/>
            </a:pPr>
            <a:endParaRPr lang="nl-NL" b="1" smtClean="0"/>
          </a:p>
          <a:p>
            <a:pPr eaLnBrk="1" hangingPunct="1">
              <a:buFont typeface="Wingdings 2" pitchFamily="18" charset="2"/>
              <a:buNone/>
            </a:pPr>
            <a:endParaRPr lang="nl-NL" b="1" smtClean="0"/>
          </a:p>
          <a:p>
            <a:pPr eaLnBrk="1" hangingPunct="1">
              <a:buFont typeface="Wingdings 2" pitchFamily="18" charset="2"/>
              <a:buNone/>
            </a:pPr>
            <a:endParaRPr lang="nl-NL" b="1" smtClean="0"/>
          </a:p>
          <a:p>
            <a:pPr eaLnBrk="1" hangingPunct="1">
              <a:buFont typeface="Wingdings 2" pitchFamily="18" charset="2"/>
              <a:buNone/>
            </a:pPr>
            <a:endParaRPr lang="nl-NL"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pPr eaLnBrk="1" hangingPunct="1"/>
            <a:endParaRPr lang="nl-NL" smtClean="0"/>
          </a:p>
        </p:txBody>
      </p:sp>
      <p:sp>
        <p:nvSpPr>
          <p:cNvPr id="44035" name="Rectangle 3"/>
          <p:cNvSpPr>
            <a:spLocks noGrp="1"/>
          </p:cNvSpPr>
          <p:nvPr>
            <p:ph type="body" idx="1"/>
          </p:nvPr>
        </p:nvSpPr>
        <p:spPr/>
        <p:txBody>
          <a:bodyPr>
            <a:normAutofit fontScale="85000" lnSpcReduction="10000"/>
          </a:bodyPr>
          <a:lstStyle/>
          <a:p>
            <a:pPr eaLnBrk="1" hangingPunct="1">
              <a:lnSpc>
                <a:spcPct val="90000"/>
              </a:lnSpc>
              <a:buFont typeface="Wingdings 2" pitchFamily="18" charset="2"/>
              <a:buNone/>
            </a:pPr>
            <a:r>
              <a:rPr lang="nl-NL" smtClean="0"/>
              <a:t>Het geslacht paardachtigen (Equidae, Equus) heeft als</a:t>
            </a:r>
          </a:p>
          <a:p>
            <a:pPr eaLnBrk="1" hangingPunct="1">
              <a:lnSpc>
                <a:spcPct val="90000"/>
              </a:lnSpc>
              <a:buFont typeface="Wingdings 2" pitchFamily="18" charset="2"/>
              <a:buNone/>
            </a:pPr>
            <a:r>
              <a:rPr lang="nl-NL" smtClean="0"/>
              <a:t>ondersoort:</a:t>
            </a:r>
          </a:p>
          <a:p>
            <a:pPr eaLnBrk="1" hangingPunct="1">
              <a:lnSpc>
                <a:spcPct val="90000"/>
              </a:lnSpc>
              <a:buFont typeface="Wingdings 2" pitchFamily="18" charset="2"/>
              <a:buNone/>
            </a:pPr>
            <a:r>
              <a:rPr lang="nl-NL" smtClean="0"/>
              <a:t>De echte paarden (Equus caballus)</a:t>
            </a:r>
          </a:p>
          <a:p>
            <a:pPr eaLnBrk="1" hangingPunct="1">
              <a:lnSpc>
                <a:spcPct val="90000"/>
              </a:lnSpc>
              <a:buFont typeface="Wingdings 2" pitchFamily="18" charset="2"/>
              <a:buNone/>
            </a:pPr>
            <a:r>
              <a:rPr lang="nl-NL" smtClean="0"/>
              <a:t>De zebra’s (Equus zebra)</a:t>
            </a:r>
          </a:p>
          <a:p>
            <a:pPr eaLnBrk="1" hangingPunct="1">
              <a:lnSpc>
                <a:spcPct val="90000"/>
              </a:lnSpc>
              <a:buFont typeface="Wingdings 2" pitchFamily="18" charset="2"/>
              <a:buNone/>
            </a:pPr>
            <a:r>
              <a:rPr lang="nl-NL" smtClean="0"/>
              <a:t>De ezels (Equus asinus)</a:t>
            </a:r>
          </a:p>
          <a:p>
            <a:pPr eaLnBrk="1" hangingPunct="1">
              <a:lnSpc>
                <a:spcPct val="90000"/>
              </a:lnSpc>
              <a:buFont typeface="Wingdings 2" pitchFamily="18" charset="2"/>
              <a:buNone/>
            </a:pPr>
            <a:r>
              <a:rPr lang="nl-NL" smtClean="0"/>
              <a:t>De half ezels (Equus hemonius)</a:t>
            </a:r>
          </a:p>
          <a:p>
            <a:pPr eaLnBrk="1" hangingPunct="1">
              <a:lnSpc>
                <a:spcPct val="90000"/>
              </a:lnSpc>
              <a:buFont typeface="Wingdings 2" pitchFamily="18" charset="2"/>
              <a:buNone/>
            </a:pPr>
            <a:endParaRPr lang="nl-NL" smtClean="0"/>
          </a:p>
          <a:p>
            <a:pPr eaLnBrk="1" hangingPunct="1">
              <a:lnSpc>
                <a:spcPct val="90000"/>
              </a:lnSpc>
              <a:buFont typeface="Wingdings 2" pitchFamily="18" charset="2"/>
              <a:buNone/>
            </a:pPr>
            <a:r>
              <a:rPr lang="nl-NL" smtClean="0"/>
              <a:t>Al deze paardachtigen hebben als voorvader de </a:t>
            </a:r>
          </a:p>
          <a:p>
            <a:pPr eaLnBrk="1" hangingPunct="1">
              <a:lnSpc>
                <a:spcPct val="90000"/>
              </a:lnSpc>
              <a:buFont typeface="Wingdings 2" pitchFamily="18" charset="2"/>
              <a:buNone/>
            </a:pPr>
            <a:r>
              <a:rPr lang="nl-NL" smtClean="0"/>
              <a:t>Pliohippus. Een klein dier wat 6 miljoen jaar geleden </a:t>
            </a:r>
          </a:p>
          <a:p>
            <a:pPr eaLnBrk="1" hangingPunct="1">
              <a:lnSpc>
                <a:spcPct val="90000"/>
              </a:lnSpc>
              <a:buFont typeface="Wingdings 2" pitchFamily="18" charset="2"/>
              <a:buNone/>
            </a:pPr>
            <a:r>
              <a:rPr lang="nl-NL" smtClean="0"/>
              <a:t>leefde en bekend staat als de eerste echte eenhoevige.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cstate="print"/>
          <a:srcRect/>
          <a:stretch>
            <a:fillRect/>
          </a:stretch>
        </p:blipFill>
        <p:spPr bwMode="auto">
          <a:xfrm>
            <a:off x="827088" y="909638"/>
            <a:ext cx="7416800" cy="569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p:cNvSpPr>
          <p:nvPr>
            <p:ph type="body" idx="1"/>
          </p:nvPr>
        </p:nvSpPr>
        <p:spPr>
          <a:xfrm>
            <a:off x="457200" y="1125538"/>
            <a:ext cx="8229600" cy="5199062"/>
          </a:xfrm>
        </p:spPr>
        <p:txBody>
          <a:bodyPr>
            <a:normAutofit fontScale="85000" lnSpcReduction="10000"/>
          </a:bodyPr>
          <a:lstStyle/>
          <a:p>
            <a:pPr eaLnBrk="1" hangingPunct="1">
              <a:lnSpc>
                <a:spcPct val="90000"/>
              </a:lnSpc>
              <a:buFont typeface="Wingdings 2" pitchFamily="18" charset="2"/>
              <a:buNone/>
            </a:pPr>
            <a:r>
              <a:rPr lang="nl-NL" smtClean="0"/>
              <a:t>De echte ontwikkeling begon 60 miljoen jaar geleden van </a:t>
            </a:r>
          </a:p>
          <a:p>
            <a:pPr eaLnBrk="1" hangingPunct="1">
              <a:lnSpc>
                <a:spcPct val="90000"/>
              </a:lnSpc>
              <a:buFont typeface="Wingdings 2" pitchFamily="18" charset="2"/>
              <a:buNone/>
            </a:pPr>
            <a:r>
              <a:rPr lang="nl-NL" smtClean="0"/>
              <a:t>uit de Eohippus. Deze was ongeveer 35 centimeter groot, </a:t>
            </a:r>
          </a:p>
          <a:p>
            <a:pPr eaLnBrk="1" hangingPunct="1">
              <a:lnSpc>
                <a:spcPct val="90000"/>
              </a:lnSpc>
              <a:buFont typeface="Wingdings 2" pitchFamily="18" charset="2"/>
              <a:buNone/>
            </a:pPr>
            <a:r>
              <a:rPr lang="nl-NL" smtClean="0"/>
              <a:t>had een gewelfde rug en waarschijnlijk een bonte vacht. </a:t>
            </a:r>
          </a:p>
          <a:p>
            <a:pPr eaLnBrk="1" hangingPunct="1">
              <a:lnSpc>
                <a:spcPct val="90000"/>
              </a:lnSpc>
              <a:buFont typeface="Wingdings 2" pitchFamily="18" charset="2"/>
              <a:buNone/>
            </a:pPr>
            <a:r>
              <a:rPr lang="nl-NL" smtClean="0"/>
              <a:t>Voor had hij vier tenen en aan de achtervoet had hij drie </a:t>
            </a:r>
          </a:p>
          <a:p>
            <a:pPr eaLnBrk="1" hangingPunct="1">
              <a:lnSpc>
                <a:spcPct val="90000"/>
              </a:lnSpc>
              <a:buFont typeface="Wingdings 2" pitchFamily="18" charset="2"/>
              <a:buNone/>
            </a:pPr>
            <a:r>
              <a:rPr lang="nl-NL" smtClean="0"/>
              <a:t>tenen. Gaande weg de ontwikkeling zijn in Europa de </a:t>
            </a:r>
          </a:p>
          <a:p>
            <a:pPr eaLnBrk="1" hangingPunct="1">
              <a:lnSpc>
                <a:spcPct val="90000"/>
              </a:lnSpc>
              <a:buFont typeface="Wingdings 2" pitchFamily="18" charset="2"/>
              <a:buNone/>
            </a:pPr>
            <a:r>
              <a:rPr lang="nl-NL" smtClean="0"/>
              <a:t>oerpaarden uitgestorven. In Amerika echter is hun </a:t>
            </a:r>
          </a:p>
          <a:p>
            <a:pPr eaLnBrk="1" hangingPunct="1">
              <a:lnSpc>
                <a:spcPct val="90000"/>
              </a:lnSpc>
              <a:buFont typeface="Wingdings 2" pitchFamily="18" charset="2"/>
              <a:buNone/>
            </a:pPr>
            <a:r>
              <a:rPr lang="nl-NL" smtClean="0"/>
              <a:t>ontwikkeling door gegaan. Het oertype paard wordt </a:t>
            </a:r>
          </a:p>
          <a:p>
            <a:pPr eaLnBrk="1" hangingPunct="1">
              <a:lnSpc>
                <a:spcPct val="90000"/>
              </a:lnSpc>
              <a:buFont typeface="Wingdings 2" pitchFamily="18" charset="2"/>
              <a:buNone/>
            </a:pPr>
            <a:r>
              <a:rPr lang="nl-NL" smtClean="0"/>
              <a:t>groter en heeft aan elke voet inmiddels drie tenen </a:t>
            </a:r>
          </a:p>
          <a:p>
            <a:pPr eaLnBrk="1" hangingPunct="1">
              <a:lnSpc>
                <a:spcPct val="90000"/>
              </a:lnSpc>
              <a:buFont typeface="Wingdings 2" pitchFamily="18" charset="2"/>
              <a:buNone/>
            </a:pPr>
            <a:r>
              <a:rPr lang="nl-NL" smtClean="0"/>
              <a:t>waarvan de middelste sterk ontwikkeld is. Hij kan </a:t>
            </a:r>
          </a:p>
          <a:p>
            <a:pPr eaLnBrk="1" hangingPunct="1">
              <a:lnSpc>
                <a:spcPct val="90000"/>
              </a:lnSpc>
              <a:buFont typeface="Wingdings 2" pitchFamily="18" charset="2"/>
              <a:buNone/>
            </a:pPr>
            <a:r>
              <a:rPr lang="nl-NL" smtClean="0"/>
              <a:t>hiermee goed en snel lopen in de moerassige gebieden </a:t>
            </a:r>
          </a:p>
          <a:p>
            <a:pPr eaLnBrk="1" hangingPunct="1">
              <a:lnSpc>
                <a:spcPct val="90000"/>
              </a:lnSpc>
              <a:buFont typeface="Wingdings 2" pitchFamily="18" charset="2"/>
              <a:buNone/>
            </a:pPr>
            <a:r>
              <a:rPr lang="nl-NL" smtClean="0"/>
              <a:t>die hij bevolkt.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type="body" idx="1"/>
          </p:nvPr>
        </p:nvSpPr>
        <p:spPr/>
        <p:txBody>
          <a:bodyPr>
            <a:normAutofit fontScale="85000" lnSpcReduction="10000"/>
          </a:bodyPr>
          <a:lstStyle/>
          <a:p>
            <a:pPr eaLnBrk="1" hangingPunct="1">
              <a:buFont typeface="Wingdings 2" pitchFamily="18" charset="2"/>
              <a:buNone/>
            </a:pPr>
            <a:r>
              <a:rPr lang="nl-NL" smtClean="0"/>
              <a:t>Ongeveer 20 miljoen jaar geleden zien we een </a:t>
            </a:r>
          </a:p>
          <a:p>
            <a:pPr eaLnBrk="1" hangingPunct="1">
              <a:buFont typeface="Wingdings 2" pitchFamily="18" charset="2"/>
              <a:buNone/>
            </a:pPr>
            <a:r>
              <a:rPr lang="nl-NL" smtClean="0"/>
              <a:t>paardachtige die goed uitgerust is voor zijn leefgebied, </a:t>
            </a:r>
          </a:p>
          <a:p>
            <a:pPr eaLnBrk="1" hangingPunct="1">
              <a:buFont typeface="Wingdings 2" pitchFamily="18" charset="2"/>
              <a:buNone/>
            </a:pPr>
            <a:r>
              <a:rPr lang="nl-NL" smtClean="0"/>
              <a:t>namelijk de lichte bossen en boomsteppes. De zijtenen </a:t>
            </a:r>
          </a:p>
          <a:p>
            <a:pPr eaLnBrk="1" hangingPunct="1">
              <a:buFont typeface="Wingdings 2" pitchFamily="18" charset="2"/>
              <a:buNone/>
            </a:pPr>
            <a:r>
              <a:rPr lang="nl-NL" smtClean="0"/>
              <a:t>zijn nog iets kleiner geworden en het dier loopt </a:t>
            </a:r>
          </a:p>
          <a:p>
            <a:pPr eaLnBrk="1" hangingPunct="1">
              <a:buFont typeface="Wingdings 2" pitchFamily="18" charset="2"/>
              <a:buNone/>
            </a:pPr>
            <a:r>
              <a:rPr lang="nl-NL" smtClean="0"/>
              <a:t>voornamelijk op de middelste teen, inmiddels is het dier </a:t>
            </a:r>
          </a:p>
          <a:p>
            <a:pPr eaLnBrk="1" hangingPunct="1">
              <a:buFont typeface="Wingdings 2" pitchFamily="18" charset="2"/>
              <a:buNone/>
            </a:pPr>
            <a:r>
              <a:rPr lang="nl-NL" smtClean="0"/>
              <a:t>ongeveer zo’n 70 cm hoog.</a:t>
            </a:r>
          </a:p>
          <a:p>
            <a:pPr eaLnBrk="1" hangingPunct="1">
              <a:buFont typeface="Wingdings 2" pitchFamily="18" charset="2"/>
              <a:buNone/>
            </a:pPr>
            <a:endParaRPr lang="nl-NL" smtClean="0"/>
          </a:p>
          <a:p>
            <a:pPr eaLnBrk="1" hangingPunct="1">
              <a:buFont typeface="Wingdings 2" pitchFamily="18" charset="2"/>
              <a:buNone/>
            </a:pPr>
            <a:r>
              <a:rPr lang="nl-NL" smtClean="0">
                <a:hlinkClick r:id="rId3"/>
              </a:rPr>
              <a:t>http://www.geologievannederland.nl/fossielen/zoogdieren/wild-paard#head2</a:t>
            </a:r>
            <a:endParaRPr lang="nl-NL" smtClean="0"/>
          </a:p>
          <a:p>
            <a:pPr eaLnBrk="1" hangingPunct="1">
              <a:buFont typeface="Wingdings 2" pitchFamily="18" charset="2"/>
              <a:buNone/>
            </a:pPr>
            <a:endParaRPr lang="nl-NL" smtClean="0"/>
          </a:p>
          <a:p>
            <a:pPr eaLnBrk="1" hangingPunct="1">
              <a:buFont typeface="Wingdings 2" pitchFamily="18" charset="2"/>
              <a:buNone/>
            </a:pPr>
            <a:endParaRPr lang="nl-NL"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nl-NL" smtClean="0"/>
              <a:t>Voorhand.</a:t>
            </a:r>
          </a:p>
        </p:txBody>
      </p:sp>
      <p:sp>
        <p:nvSpPr>
          <p:cNvPr id="3" name="Tijdelijke aanduiding voor inhoud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nl-NL" dirty="0" smtClean="0"/>
              <a:t>Hoofd</a:t>
            </a:r>
          </a:p>
          <a:p>
            <a:pPr marL="274320" indent="-274320" eaLnBrk="1" fontAlgn="auto" hangingPunct="1">
              <a:spcAft>
                <a:spcPts val="0"/>
              </a:spcAft>
              <a:buClr>
                <a:schemeClr val="accent3"/>
              </a:buClr>
              <a:buFont typeface="Wingdings 2"/>
              <a:buNone/>
              <a:defRPr/>
            </a:pPr>
            <a:r>
              <a:rPr lang="nl-NL" dirty="0" smtClean="0"/>
              <a:t>	De vorm van het hoofd is niet direct van belang voor het leveren van prestaties maar het oog wil ook wat en daarom zien we graag een recht, niet te groot hoofd met daarin grote sprekende ogen.</a:t>
            </a:r>
          </a:p>
          <a:p>
            <a:pPr marL="274320" indent="-274320" eaLnBrk="1" fontAlgn="auto" hangingPunct="1">
              <a:spcAft>
                <a:spcPts val="0"/>
              </a:spcAft>
              <a:buClr>
                <a:schemeClr val="accent3"/>
              </a:buClr>
              <a:buFont typeface="Wingdings 2"/>
              <a:buNone/>
              <a:defRPr/>
            </a:pPr>
            <a:r>
              <a:rPr lang="nl-NL" dirty="0" smtClean="0"/>
              <a:t>Nek (is het benige deel)</a:t>
            </a:r>
          </a:p>
          <a:p>
            <a:pPr marL="274320" indent="-274320" eaLnBrk="1" fontAlgn="auto" hangingPunct="1">
              <a:spcAft>
                <a:spcPts val="0"/>
              </a:spcAft>
              <a:buClr>
                <a:schemeClr val="accent3"/>
              </a:buClr>
              <a:buFont typeface="Wingdings 2"/>
              <a:buNone/>
              <a:defRPr/>
            </a:pPr>
            <a:r>
              <a:rPr lang="nl-NL" dirty="0" smtClean="0"/>
              <a:t>	Bestaat uit een atlas en een draaier. Een lange nek in combinatie met goede </a:t>
            </a:r>
            <a:r>
              <a:rPr lang="nl-NL" dirty="0" err="1" smtClean="0"/>
              <a:t>bespiering</a:t>
            </a:r>
            <a:r>
              <a:rPr lang="nl-NL" dirty="0" smtClean="0"/>
              <a:t> biedt de mogelijkheid om natuurlijk en niet geforceerd te kunnen nageven.</a:t>
            </a:r>
          </a:p>
          <a:p>
            <a:pPr marL="274320" indent="-274320" eaLnBrk="1" fontAlgn="auto" hangingPunct="1">
              <a:spcAft>
                <a:spcPts val="0"/>
              </a:spcAft>
              <a:buClr>
                <a:schemeClr val="accent3"/>
              </a:buClr>
              <a:buFont typeface="Wingdings 2"/>
              <a:buNone/>
              <a:defRPr/>
            </a:pPr>
            <a:r>
              <a:rPr lang="nl-NL" dirty="0" smtClean="0"/>
              <a:t>	</a:t>
            </a:r>
            <a:endParaRPr lang="nl-NL" dirty="0"/>
          </a:p>
        </p:txBody>
      </p:sp>
      <p:sp>
        <p:nvSpPr>
          <p:cNvPr id="4" name="Tijdelijke aanduiding voor dianummer 3"/>
          <p:cNvSpPr>
            <a:spLocks noGrp="1"/>
          </p:cNvSpPr>
          <p:nvPr>
            <p:ph type="sldNum" sz="quarter" idx="12"/>
          </p:nvPr>
        </p:nvSpPr>
        <p:spPr/>
        <p:txBody>
          <a:bodyPr/>
          <a:lstStyle/>
          <a:p>
            <a:pPr>
              <a:defRPr/>
            </a:pPr>
            <a:fld id="{F1A17E65-96BE-4AF9-990E-471ADE5FA4F4}" type="slidenum">
              <a:rPr lang="nl-NL"/>
              <a:pPr>
                <a:defRPr/>
              </a:pPr>
              <a:t>3</a:t>
            </a:fld>
            <a:endParaRPr lang="nl-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71563"/>
            <a:ext cx="8229600" cy="5253037"/>
          </a:xfrm>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nl-NL" dirty="0" smtClean="0"/>
              <a:t>Hals</a:t>
            </a:r>
          </a:p>
          <a:p>
            <a:pPr marL="274320" indent="-274320" eaLnBrk="1" fontAlgn="auto" hangingPunct="1">
              <a:spcAft>
                <a:spcPts val="0"/>
              </a:spcAft>
              <a:buClr>
                <a:schemeClr val="accent3"/>
              </a:buClr>
              <a:buFont typeface="Wingdings 2"/>
              <a:buNone/>
              <a:defRPr/>
            </a:pPr>
            <a:r>
              <a:rPr lang="nl-NL" dirty="0" smtClean="0"/>
              <a:t>	De hals moet voldoende lengte en </a:t>
            </a:r>
            <a:r>
              <a:rPr lang="nl-NL" dirty="0" err="1" smtClean="0"/>
              <a:t>bespiering</a:t>
            </a:r>
            <a:r>
              <a:rPr lang="nl-NL" dirty="0" smtClean="0"/>
              <a:t> hebben en niet te diep uit de voorhand te komen.</a:t>
            </a:r>
          </a:p>
          <a:p>
            <a:pPr marL="274320" indent="-274320" eaLnBrk="1" fontAlgn="auto" hangingPunct="1">
              <a:spcAft>
                <a:spcPts val="0"/>
              </a:spcAft>
              <a:buClr>
                <a:schemeClr val="accent3"/>
              </a:buClr>
              <a:buFont typeface="Wingdings 2"/>
              <a:buNone/>
              <a:defRPr/>
            </a:pPr>
            <a:endParaRPr lang="nl-NL" dirty="0" smtClean="0"/>
          </a:p>
          <a:p>
            <a:pPr marL="274320" indent="-274320" eaLnBrk="1" fontAlgn="auto" hangingPunct="1">
              <a:spcAft>
                <a:spcPts val="0"/>
              </a:spcAft>
              <a:buClr>
                <a:schemeClr val="accent3"/>
              </a:buClr>
              <a:buFont typeface="Wingdings 2"/>
              <a:buNone/>
              <a:defRPr/>
            </a:pPr>
            <a:r>
              <a:rPr lang="nl-NL" dirty="0" smtClean="0"/>
              <a:t>Schouder</a:t>
            </a:r>
          </a:p>
          <a:p>
            <a:pPr marL="274320" indent="-274320" eaLnBrk="1" fontAlgn="auto" hangingPunct="1">
              <a:spcAft>
                <a:spcPts val="0"/>
              </a:spcAft>
              <a:buClr>
                <a:schemeClr val="accent3"/>
              </a:buClr>
              <a:buFont typeface="Wingdings 2"/>
              <a:buNone/>
              <a:defRPr/>
            </a:pPr>
            <a:r>
              <a:rPr lang="nl-NL" dirty="0" smtClean="0"/>
              <a:t>	Moet altijd voldoende lengte hebben en goed aangesloten te zijn. Een ruime schouder heeft een voordeel in de beweging.</a:t>
            </a:r>
          </a:p>
          <a:p>
            <a:pPr marL="274320" indent="-274320" eaLnBrk="1" fontAlgn="auto" hangingPunct="1">
              <a:spcAft>
                <a:spcPts val="0"/>
              </a:spcAft>
              <a:buClr>
                <a:schemeClr val="accent3"/>
              </a:buClr>
              <a:buFont typeface="Wingdings 2"/>
              <a:buNone/>
              <a:defRPr/>
            </a:pPr>
            <a:endParaRPr lang="nl-NL" dirty="0" smtClean="0"/>
          </a:p>
          <a:p>
            <a:pPr marL="274320" indent="-274320" eaLnBrk="1" fontAlgn="auto" hangingPunct="1">
              <a:spcAft>
                <a:spcPts val="0"/>
              </a:spcAft>
              <a:buClr>
                <a:schemeClr val="accent3"/>
              </a:buClr>
              <a:buFont typeface="Wingdings 2"/>
              <a:buNone/>
              <a:defRPr/>
            </a:pPr>
            <a:r>
              <a:rPr lang="nl-NL" dirty="0" smtClean="0"/>
              <a:t>Schoft</a:t>
            </a:r>
          </a:p>
          <a:p>
            <a:pPr marL="274320" indent="-274320" eaLnBrk="1" fontAlgn="auto" hangingPunct="1">
              <a:spcAft>
                <a:spcPts val="0"/>
              </a:spcAft>
              <a:buClr>
                <a:schemeClr val="accent3"/>
              </a:buClr>
              <a:buFont typeface="Wingdings 2"/>
              <a:buNone/>
              <a:defRPr/>
            </a:pPr>
            <a:r>
              <a:rPr lang="nl-NL" dirty="0" smtClean="0"/>
              <a:t>	Is per ras verschillend. Bij rijpaard type zien we graag een lange doorlopende schoft.</a:t>
            </a:r>
          </a:p>
          <a:p>
            <a:pPr marL="274320" indent="-274320" eaLnBrk="1" fontAlgn="auto" hangingPunct="1">
              <a:spcAft>
                <a:spcPts val="0"/>
              </a:spcAft>
              <a:buClr>
                <a:schemeClr val="accent3"/>
              </a:buClr>
              <a:buFont typeface="Wingdings 2"/>
              <a:buNone/>
              <a:defRPr/>
            </a:pPr>
            <a:endParaRPr lang="nl-NL" dirty="0"/>
          </a:p>
        </p:txBody>
      </p:sp>
      <p:sp>
        <p:nvSpPr>
          <p:cNvPr id="4" name="Tijdelijke aanduiding voor dianummer 3"/>
          <p:cNvSpPr>
            <a:spLocks noGrp="1"/>
          </p:cNvSpPr>
          <p:nvPr>
            <p:ph type="sldNum" sz="quarter" idx="12"/>
          </p:nvPr>
        </p:nvSpPr>
        <p:spPr/>
        <p:txBody>
          <a:bodyPr/>
          <a:lstStyle/>
          <a:p>
            <a:pPr>
              <a:defRPr/>
            </a:pPr>
            <a:fld id="{CDFEA57A-4ACB-46D3-A8EE-AD68A70518B5}" type="slidenum">
              <a:rPr lang="nl-NL"/>
              <a:pPr>
                <a:defRPr/>
              </a:pPr>
              <a:t>4</a:t>
            </a:fld>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inhoud 2"/>
          <p:cNvSpPr>
            <a:spLocks noGrp="1"/>
          </p:cNvSpPr>
          <p:nvPr>
            <p:ph idx="1"/>
          </p:nvPr>
        </p:nvSpPr>
        <p:spPr>
          <a:xfrm>
            <a:off x="500063" y="1428750"/>
            <a:ext cx="8229600" cy="4389438"/>
          </a:xfrm>
        </p:spPr>
        <p:txBody>
          <a:bodyPr>
            <a:normAutofit fontScale="92500" lnSpcReduction="20000"/>
          </a:bodyPr>
          <a:lstStyle/>
          <a:p>
            <a:pPr eaLnBrk="1" hangingPunct="1">
              <a:buFont typeface="Wingdings 2" pitchFamily="18" charset="2"/>
              <a:buNone/>
            </a:pPr>
            <a:r>
              <a:rPr lang="nl-NL" smtClean="0"/>
              <a:t>Borst</a:t>
            </a:r>
          </a:p>
          <a:p>
            <a:pPr eaLnBrk="1" hangingPunct="1">
              <a:buFont typeface="Wingdings 2" pitchFamily="18" charset="2"/>
              <a:buNone/>
            </a:pPr>
            <a:r>
              <a:rPr lang="nl-NL" smtClean="0"/>
              <a:t>	De borst moet voldoende breed en diep zijn zodat er voldoende plaats is voor de longen en het hart.</a:t>
            </a:r>
          </a:p>
          <a:p>
            <a:pPr eaLnBrk="1" hangingPunct="1">
              <a:buFont typeface="Wingdings 2" pitchFamily="18" charset="2"/>
              <a:buNone/>
            </a:pPr>
            <a:endParaRPr lang="nl-NL" smtClean="0"/>
          </a:p>
          <a:p>
            <a:pPr eaLnBrk="1" hangingPunct="1">
              <a:buFont typeface="Wingdings 2" pitchFamily="18" charset="2"/>
              <a:buNone/>
            </a:pPr>
            <a:r>
              <a:rPr lang="nl-NL" smtClean="0"/>
              <a:t>Voorbenen</a:t>
            </a:r>
          </a:p>
          <a:p>
            <a:pPr eaLnBrk="1" hangingPunct="1">
              <a:buFont typeface="Wingdings 2" pitchFamily="18" charset="2"/>
              <a:buNone/>
            </a:pPr>
            <a:r>
              <a:rPr lang="nl-NL" smtClean="0"/>
              <a:t>	De kwaliteit en de stand van de benen moeten correct zijn. Hard, droog en correct gesteld beenwerk is van invloed op het gemak waarmee de bewegingen worden uitgevoerd.</a:t>
            </a:r>
          </a:p>
        </p:txBody>
      </p:sp>
      <p:sp>
        <p:nvSpPr>
          <p:cNvPr id="4" name="Tijdelijke aanduiding voor dianummer 3"/>
          <p:cNvSpPr>
            <a:spLocks noGrp="1"/>
          </p:cNvSpPr>
          <p:nvPr>
            <p:ph type="sldNum" sz="quarter" idx="12"/>
          </p:nvPr>
        </p:nvSpPr>
        <p:spPr/>
        <p:txBody>
          <a:bodyPr/>
          <a:lstStyle/>
          <a:p>
            <a:pPr>
              <a:defRPr/>
            </a:pPr>
            <a:fld id="{9CF9656A-9ABF-4164-B068-0EEEA703090A}" type="slidenum">
              <a:rPr lang="nl-NL"/>
              <a:pPr>
                <a:defRPr/>
              </a:pPr>
              <a:t>5</a:t>
            </a:fld>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eaLnBrk="1" hangingPunct="1"/>
            <a:r>
              <a:rPr lang="nl-NL" smtClean="0"/>
              <a:t>Middenhand.</a:t>
            </a:r>
          </a:p>
        </p:txBody>
      </p:sp>
      <p:sp>
        <p:nvSpPr>
          <p:cNvPr id="23555" name="Tijdelijke aanduiding voor inhoud 2"/>
          <p:cNvSpPr>
            <a:spLocks noGrp="1"/>
          </p:cNvSpPr>
          <p:nvPr>
            <p:ph idx="1"/>
          </p:nvPr>
        </p:nvSpPr>
        <p:spPr/>
        <p:txBody>
          <a:bodyPr>
            <a:normAutofit lnSpcReduction="10000"/>
          </a:bodyPr>
          <a:lstStyle/>
          <a:p>
            <a:pPr eaLnBrk="1" hangingPunct="1">
              <a:buFont typeface="Wingdings 2" pitchFamily="18" charset="2"/>
              <a:buNone/>
            </a:pPr>
            <a:r>
              <a:rPr lang="nl-NL" smtClean="0"/>
              <a:t>Rug</a:t>
            </a:r>
          </a:p>
          <a:p>
            <a:pPr eaLnBrk="1" hangingPunct="1">
              <a:buFont typeface="Wingdings 2" pitchFamily="18" charset="2"/>
              <a:buNone/>
            </a:pPr>
            <a:r>
              <a:rPr lang="nl-NL" smtClean="0"/>
              <a:t>	De rug mag niet te lang zijn maar moet wel goed bespierd zijn en de verbinding met de voorhand moet sterk zijn.</a:t>
            </a:r>
          </a:p>
          <a:p>
            <a:pPr eaLnBrk="1" hangingPunct="1">
              <a:buFont typeface="Wingdings 2" pitchFamily="18" charset="2"/>
              <a:buNone/>
            </a:pPr>
            <a:endParaRPr lang="nl-NL" smtClean="0"/>
          </a:p>
          <a:p>
            <a:pPr eaLnBrk="1" hangingPunct="1">
              <a:buFont typeface="Wingdings 2" pitchFamily="18" charset="2"/>
              <a:buNone/>
            </a:pPr>
            <a:r>
              <a:rPr lang="nl-NL" smtClean="0"/>
              <a:t>Lendenen	</a:t>
            </a:r>
          </a:p>
          <a:p>
            <a:pPr eaLnBrk="1" hangingPunct="1">
              <a:buFont typeface="Wingdings 2" pitchFamily="18" charset="2"/>
              <a:buNone/>
            </a:pPr>
            <a:r>
              <a:rPr lang="nl-NL" smtClean="0"/>
              <a:t>	De lendenen zorgen voor de verbinding met de achterhand. De lendenen moeten dus goed bespierd zijn.</a:t>
            </a:r>
          </a:p>
        </p:txBody>
      </p:sp>
      <p:sp>
        <p:nvSpPr>
          <p:cNvPr id="4" name="Tijdelijke aanduiding voor dianummer 3"/>
          <p:cNvSpPr>
            <a:spLocks noGrp="1"/>
          </p:cNvSpPr>
          <p:nvPr>
            <p:ph type="sldNum" sz="quarter" idx="12"/>
          </p:nvPr>
        </p:nvSpPr>
        <p:spPr/>
        <p:txBody>
          <a:bodyPr/>
          <a:lstStyle/>
          <a:p>
            <a:pPr>
              <a:defRPr/>
            </a:pPr>
            <a:fld id="{0862B767-58F8-47F3-B051-F7AC2873A1B4}" type="slidenum">
              <a:rPr lang="nl-NL"/>
              <a:pPr>
                <a:defRPr/>
              </a:pPr>
              <a:t>6</a:t>
            </a:fld>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nl-NL" smtClean="0"/>
              <a:t>Achterhand.</a:t>
            </a:r>
          </a:p>
        </p:txBody>
      </p:sp>
      <p:sp>
        <p:nvSpPr>
          <p:cNvPr id="24579" name="Tijdelijke aanduiding voor inhoud 2"/>
          <p:cNvSpPr>
            <a:spLocks noGrp="1"/>
          </p:cNvSpPr>
          <p:nvPr>
            <p:ph idx="1"/>
          </p:nvPr>
        </p:nvSpPr>
        <p:spPr/>
        <p:txBody>
          <a:bodyPr>
            <a:normAutofit fontScale="92500" lnSpcReduction="10000"/>
          </a:bodyPr>
          <a:lstStyle/>
          <a:p>
            <a:pPr eaLnBrk="1" hangingPunct="1">
              <a:buFont typeface="Wingdings 2" pitchFamily="18" charset="2"/>
              <a:buNone/>
            </a:pPr>
            <a:r>
              <a:rPr lang="nl-NL" smtClean="0"/>
              <a:t>Kruis ( wordt ook wel croupe genoemd)</a:t>
            </a:r>
          </a:p>
          <a:p>
            <a:pPr eaLnBrk="1" hangingPunct="1">
              <a:buFont typeface="Wingdings 2" pitchFamily="18" charset="2"/>
              <a:buNone/>
            </a:pPr>
            <a:r>
              <a:rPr lang="nl-NL" smtClean="0"/>
              <a:t>	Moet voldoende lengte hebben. De helling van het kruis is per ras verschillend. De bespiering moet goed zijn zeker omdat de motor van een paard in de achterhand zit. </a:t>
            </a:r>
          </a:p>
          <a:p>
            <a:pPr eaLnBrk="1" hangingPunct="1">
              <a:buFont typeface="Wingdings 2" pitchFamily="18" charset="2"/>
              <a:buNone/>
            </a:pPr>
            <a:endParaRPr lang="nl-NL" smtClean="0"/>
          </a:p>
          <a:p>
            <a:pPr eaLnBrk="1" hangingPunct="1">
              <a:buFont typeface="Wingdings 2" pitchFamily="18" charset="2"/>
              <a:buNone/>
            </a:pPr>
            <a:r>
              <a:rPr lang="nl-NL" smtClean="0"/>
              <a:t>Achterbenen</a:t>
            </a:r>
          </a:p>
          <a:p>
            <a:pPr eaLnBrk="1" hangingPunct="1">
              <a:buFont typeface="Wingdings 2" pitchFamily="18" charset="2"/>
              <a:buNone/>
            </a:pPr>
            <a:r>
              <a:rPr lang="nl-NL" smtClean="0"/>
              <a:t>	Mogen geen gebreken vertonen en moeten in ieder geval recht onder het lichaam zijn geplaatst.</a:t>
            </a:r>
          </a:p>
        </p:txBody>
      </p:sp>
      <p:sp>
        <p:nvSpPr>
          <p:cNvPr id="4" name="Tijdelijke aanduiding voor dianummer 3"/>
          <p:cNvSpPr>
            <a:spLocks noGrp="1"/>
          </p:cNvSpPr>
          <p:nvPr>
            <p:ph type="sldNum" sz="quarter" idx="12"/>
          </p:nvPr>
        </p:nvSpPr>
        <p:spPr/>
        <p:txBody>
          <a:bodyPr/>
          <a:lstStyle/>
          <a:p>
            <a:pPr>
              <a:defRPr/>
            </a:pPr>
            <a:fld id="{97AEDBAF-868E-4E59-9391-3FC98CFC63DA}" type="slidenum">
              <a:rPr lang="nl-NL"/>
              <a:pPr>
                <a:defRPr/>
              </a:pPr>
              <a:t>7</a:t>
            </a:fld>
            <a:endParaRPr 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l-NL" smtClean="0"/>
              <a:t>Organen van het paard</a:t>
            </a:r>
          </a:p>
        </p:txBody>
      </p:sp>
      <p:pic>
        <p:nvPicPr>
          <p:cNvPr id="25603" name="Picture 4" descr="organen"/>
          <p:cNvPicPr>
            <a:picLocks noGrp="1" noChangeAspect="1" noChangeArrowheads="1"/>
          </p:cNvPicPr>
          <p:nvPr>
            <p:ph idx="1"/>
          </p:nvPr>
        </p:nvPicPr>
        <p:blipFill>
          <a:blip r:embed="rId3" cstate="print"/>
          <a:srcRect/>
          <a:stretch>
            <a:fillRect/>
          </a:stretch>
        </p:blipFill>
        <p:spPr>
          <a:xfrm>
            <a:off x="1357313" y="1928813"/>
            <a:ext cx="5745162" cy="4368800"/>
          </a:xfrm>
          <a:noFill/>
        </p:spPr>
      </p:pic>
      <p:sp>
        <p:nvSpPr>
          <p:cNvPr id="4" name="Tijdelijke aanduiding voor dianummer 3"/>
          <p:cNvSpPr>
            <a:spLocks noGrp="1"/>
          </p:cNvSpPr>
          <p:nvPr>
            <p:ph type="sldNum" sz="quarter" idx="12"/>
          </p:nvPr>
        </p:nvSpPr>
        <p:spPr/>
        <p:txBody>
          <a:bodyPr/>
          <a:lstStyle/>
          <a:p>
            <a:pPr>
              <a:defRPr/>
            </a:pPr>
            <a:fld id="{92ED4081-7CB1-4B0C-93E1-4EB42F05DD52}" type="slidenum">
              <a:rPr lang="nl-NL"/>
              <a:pPr>
                <a:defRPr/>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nl-NL" smtClean="0"/>
              <a:t>Zintuigen en karakter.</a:t>
            </a:r>
          </a:p>
        </p:txBody>
      </p:sp>
      <p:sp>
        <p:nvSpPr>
          <p:cNvPr id="26627" name="Rectangle 3"/>
          <p:cNvSpPr>
            <a:spLocks noGrp="1" noChangeArrowheads="1"/>
          </p:cNvSpPr>
          <p:nvPr>
            <p:ph idx="1"/>
          </p:nvPr>
        </p:nvSpPr>
        <p:spPr/>
        <p:txBody>
          <a:bodyPr/>
          <a:lstStyle/>
          <a:p>
            <a:pPr eaLnBrk="1" hangingPunct="1">
              <a:buFontTx/>
              <a:buNone/>
            </a:pPr>
            <a:r>
              <a:rPr lang="nl-NL" b="1" smtClean="0"/>
              <a:t>Reuk.</a:t>
            </a:r>
          </a:p>
          <a:p>
            <a:pPr eaLnBrk="1" hangingPunct="1">
              <a:buFontTx/>
              <a:buNone/>
            </a:pPr>
            <a:endParaRPr lang="nl-NL" b="1" smtClean="0"/>
          </a:p>
          <a:p>
            <a:pPr eaLnBrk="1" hangingPunct="1">
              <a:buFontTx/>
              <a:buNone/>
            </a:pPr>
            <a:r>
              <a:rPr lang="nl-NL" smtClean="0"/>
              <a:t>Een paard ruikt veel beter dan een mens.</a:t>
            </a:r>
          </a:p>
          <a:p>
            <a:pPr eaLnBrk="1" hangingPunct="1">
              <a:buFontTx/>
              <a:buNone/>
            </a:pPr>
            <a:r>
              <a:rPr lang="nl-NL" smtClean="0"/>
              <a:t>Van alle zintuigen is het de reuk het sterkst </a:t>
            </a:r>
          </a:p>
          <a:p>
            <a:pPr eaLnBrk="1" hangingPunct="1">
              <a:buFontTx/>
              <a:buNone/>
            </a:pPr>
            <a:r>
              <a:rPr lang="nl-NL" smtClean="0"/>
              <a:t>ontwikkelde zintuig. Jammer genoeg kan het </a:t>
            </a:r>
          </a:p>
          <a:p>
            <a:pPr eaLnBrk="1" hangingPunct="1">
              <a:buFontTx/>
              <a:buNone/>
            </a:pPr>
            <a:r>
              <a:rPr lang="nl-NL" smtClean="0"/>
              <a:t>niet altijd giftige planten herkennen.</a:t>
            </a:r>
          </a:p>
          <a:p>
            <a:pPr eaLnBrk="1" hangingPunct="1">
              <a:buFontTx/>
              <a:buNone/>
            </a:pPr>
            <a:endParaRPr lang="nl-NL" smtClean="0"/>
          </a:p>
        </p:txBody>
      </p:sp>
      <p:sp>
        <p:nvSpPr>
          <p:cNvPr id="4" name="Tijdelijke aanduiding voor dianummer 3"/>
          <p:cNvSpPr>
            <a:spLocks noGrp="1"/>
          </p:cNvSpPr>
          <p:nvPr>
            <p:ph type="sldNum" sz="quarter" idx="12"/>
          </p:nvPr>
        </p:nvSpPr>
        <p:spPr/>
        <p:txBody>
          <a:bodyPr/>
          <a:lstStyle/>
          <a:p>
            <a:pPr>
              <a:defRPr/>
            </a:pPr>
            <a:fld id="{AB8D911D-889C-4E1E-8FEE-EEF9743E25DD}" type="slidenum">
              <a:rPr lang="nl-NL"/>
              <a:pPr>
                <a:defRPr/>
              </a:pPr>
              <a:t>9</a:t>
            </a:fld>
            <a:endParaRPr 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943</Words>
  <Application>Microsoft Office PowerPoint</Application>
  <PresentationFormat>Diavoorstelling (4:3)</PresentationFormat>
  <Paragraphs>250</Paragraphs>
  <Slides>28</Slides>
  <Notes>28</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Office-thema</vt:lpstr>
      <vt:lpstr>De bouw van het paard</vt:lpstr>
      <vt:lpstr>Interieur</vt:lpstr>
      <vt:lpstr>Voorhand.</vt:lpstr>
      <vt:lpstr>Dia 4</vt:lpstr>
      <vt:lpstr>Dia 5</vt:lpstr>
      <vt:lpstr>Middenhand.</vt:lpstr>
      <vt:lpstr>Achterhand.</vt:lpstr>
      <vt:lpstr>Organen van het paard</vt:lpstr>
      <vt:lpstr>Zintuigen en karakter.</vt:lpstr>
      <vt:lpstr>Dia 10</vt:lpstr>
      <vt:lpstr>Dia 11</vt:lpstr>
      <vt:lpstr>Dia 12</vt:lpstr>
      <vt:lpstr>Dia 13</vt:lpstr>
      <vt:lpstr>Dia 14</vt:lpstr>
      <vt:lpstr>Het oog</vt:lpstr>
      <vt:lpstr>Dia 16</vt:lpstr>
      <vt:lpstr>Karakter</vt:lpstr>
      <vt:lpstr>Rassenkennis.</vt:lpstr>
      <vt:lpstr>Dia 19</vt:lpstr>
      <vt:lpstr> Opdracht rassenkennis.</vt:lpstr>
      <vt:lpstr>Waar aan te denken?</vt:lpstr>
      <vt:lpstr>Rassen. </vt:lpstr>
      <vt:lpstr>Domesticatie</vt:lpstr>
      <vt:lpstr>Dia 24</vt:lpstr>
      <vt:lpstr>Dia 25</vt:lpstr>
      <vt:lpstr>Dia 26</vt:lpstr>
      <vt:lpstr>Dia 27</vt:lpstr>
      <vt:lpstr>Dia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bouw van het paard</dc:title>
  <dc:creator>marianne charlotte banning</dc:creator>
  <cp:lastModifiedBy>marianne charlotte banning</cp:lastModifiedBy>
  <cp:revision>2</cp:revision>
  <dcterms:created xsi:type="dcterms:W3CDTF">2010-05-23T17:19:19Z</dcterms:created>
  <dcterms:modified xsi:type="dcterms:W3CDTF">2010-05-23T17:32:18Z</dcterms:modified>
</cp:coreProperties>
</file>